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8" y="2371344"/>
            <a:ext cx="11692128" cy="42975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20486" y="487171"/>
            <a:ext cx="135102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18617" y="1735327"/>
            <a:ext cx="5455285" cy="453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51828" y="1867662"/>
            <a:ext cx="5187315" cy="4555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591" y="100660"/>
            <a:ext cx="11626850" cy="149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169" y="1778507"/>
            <a:ext cx="11167110" cy="4763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hyperlink" Target="mailto:doganemalpensa@pecgov.it" TargetMode="External"/><Relationship Id="rId4" Type="http://schemas.openxmlformats.org/officeDocument/2006/relationships/hyperlink" Target="mailto:doganemalpensa@adm.it" TargetMode="External"/><Relationship Id="rId5" Type="http://schemas.openxmlformats.org/officeDocument/2006/relationships/hyperlink" Target="mailto:doganeroma2@pecgov.it" TargetMode="External"/><Relationship Id="rId6" Type="http://schemas.openxmlformats.org/officeDocument/2006/relationships/hyperlink" Target="mailto:doganeroma2@adm.it" TargetMode="External"/><Relationship Id="rId7" Type="http://schemas.openxmlformats.org/officeDocument/2006/relationships/hyperlink" Target="mailto:doganenapoli1@pecgov.it" TargetMode="External"/><Relationship Id="rId8" Type="http://schemas.openxmlformats.org/officeDocument/2006/relationships/hyperlink" Target="mailto:doganenapoli1@adm.it" TargetMode="External"/><Relationship Id="rId9" Type="http://schemas.openxmlformats.org/officeDocument/2006/relationships/hyperlink" Target="mailto:BejingAirport@PEC.IT" TargetMode="External"/><Relationship Id="rId10" Type="http://schemas.openxmlformats.org/officeDocument/2006/relationships/hyperlink" Target="mailto:bejingair@bj.com" TargetMode="External"/><Relationship Id="rId11" Type="http://schemas.openxmlformats.org/officeDocument/2006/relationships/hyperlink" Target="mailto:MadridAir@PEC.IT" TargetMode="External"/><Relationship Id="rId12" Type="http://schemas.openxmlformats.org/officeDocument/2006/relationships/hyperlink" Target="mailto:clientesmad@aena.es" TargetMode="External"/><Relationship Id="rId13" Type="http://schemas.openxmlformats.org/officeDocument/2006/relationships/hyperlink" Target="mailto:AirParis@PEC.IT" TargetMode="External"/><Relationship Id="rId14" Type="http://schemas.openxmlformats.org/officeDocument/2006/relationships/hyperlink" Target="mailto:serviceclients@aeroport.com" TargetMode="External"/><Relationship Id="rId15" Type="http://schemas.openxmlformats.org/officeDocument/2006/relationships/hyperlink" Target="mailto:NYAir@PEC.IT" TargetMode="External"/><Relationship Id="rId16" Type="http://schemas.openxmlformats.org/officeDocument/2006/relationships/hyperlink" Target="mailto:newyorkinfo@esteri.it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RITALY@LEGALMAIL.IT" TargetMode="External"/><Relationship Id="rId3" Type="http://schemas.openxmlformats.org/officeDocument/2006/relationships/hyperlink" Target="mailto:ryanairen@ryanair.ie" TargetMode="External"/><Relationship Id="rId4" Type="http://schemas.openxmlformats.org/officeDocument/2006/relationships/hyperlink" Target="mailto:EMIRATESITALY@PEC.IT" TargetMode="External"/><Relationship Id="rId5" Type="http://schemas.openxmlformats.org/officeDocument/2006/relationships/hyperlink" Target="mailto:emiratesen@emirates.ie" TargetMode="External"/><Relationship Id="rId6" Type="http://schemas.openxmlformats.org/officeDocument/2006/relationships/hyperlink" Target="mailto:EASYJET@LEGALMAIL.IT" TargetMode="External"/><Relationship Id="rId7" Type="http://schemas.openxmlformats.org/officeDocument/2006/relationships/hyperlink" Target="mailto:groupit@easyJet.com" TargetMode="External"/><Relationship Id="rId8" Type="http://schemas.openxmlformats.org/officeDocument/2006/relationships/hyperlink" Target="mailto:AMMINISTRAZIONELH@PEC.IT" TargetMode="External"/><Relationship Id="rId9" Type="http://schemas.openxmlformats.org/officeDocument/2006/relationships/hyperlink" Target="mailto:customerrelation@lufthansa.com" TargetMode="External"/><Relationship Id="rId10" Type="http://schemas.openxmlformats.org/officeDocument/2006/relationships/hyperlink" Target="mailto:AFADMIN@PECAFKL.IT" TargetMode="External"/><Relationship Id="rId11" Type="http://schemas.openxmlformats.org/officeDocument/2006/relationships/hyperlink" Target="mailto:groupit@airfrance.com" TargetMode="External"/><Relationship Id="rId12" Type="http://schemas.openxmlformats.org/officeDocument/2006/relationships/hyperlink" Target="mailto:BRITISHAIRWAYSPLC@PEC.IT" TargetMode="External"/><Relationship Id="rId13" Type="http://schemas.openxmlformats.org/officeDocument/2006/relationships/hyperlink" Target="mailto:groupsitaly@ba.com" TargetMode="External"/><Relationship Id="rId14" Type="http://schemas.openxmlformats.org/officeDocument/2006/relationships/hyperlink" Target="mailto:values(%27TAPPORTUGAL@LEGALMAIL.IT" TargetMode="External"/><Relationship Id="rId15" Type="http://schemas.openxmlformats.org/officeDocument/2006/relationships/hyperlink" Target="mailto:%27info@tapportugal.com" TargetMode="External"/><Relationship Id="rId16" Type="http://schemas.openxmlformats.org/officeDocument/2006/relationships/image" Target="../media/image39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riorossi@gmail.com" TargetMode="External"/><Relationship Id="rId3" Type="http://schemas.openxmlformats.org/officeDocument/2006/relationships/hyperlink" Target="mailto:%27Mariaverd@gmail.com" TargetMode="External"/><Relationship Id="rId4" Type="http://schemas.openxmlformats.org/officeDocument/2006/relationships/hyperlink" Target="mailto:%27Rob@gmail.com" TargetMode="External"/><Relationship Id="rId5" Type="http://schemas.openxmlformats.org/officeDocument/2006/relationships/hyperlink" Target="mailto:%27Franc@gmail.com" TargetMode="External"/><Relationship Id="rId6" Type="http://schemas.openxmlformats.org/officeDocument/2006/relationships/hyperlink" Target="mailto:%27Gb@gmail.com" TargetMode="External"/><Relationship Id="rId7" Type="http://schemas.openxmlformats.org/officeDocument/2006/relationships/hyperlink" Target="mailto:%27aveliina@icloud.it" TargetMode="External"/><Relationship Id="rId8" Type="http://schemas.openxmlformats.org/officeDocument/2006/relationships/hyperlink" Target="mailto:%27mitini@gmail.com" TargetMode="External"/><Relationship Id="rId9" Type="http://schemas.openxmlformats.org/officeDocument/2006/relationships/hyperlink" Target="mailto:%27claudiolangella71@gmail.com" TargetMode="External"/><Relationship Id="rId10" Type="http://schemas.openxmlformats.org/officeDocument/2006/relationships/image" Target="../media/image4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6489" rIns="0" bIns="0" rtlCol="0" vert="horz">
            <a:spAutoFit/>
          </a:bodyPr>
          <a:lstStyle/>
          <a:p>
            <a:pPr marL="520065">
              <a:lnSpc>
                <a:spcPct val="100000"/>
              </a:lnSpc>
              <a:spcBef>
                <a:spcPts val="100"/>
              </a:spcBef>
            </a:pPr>
            <a:r>
              <a:rPr dirty="0" sz="6000" spc="-265"/>
              <a:t>DB_AIRLINES</a:t>
            </a:r>
            <a:endParaRPr sz="6000"/>
          </a:p>
        </p:txBody>
      </p:sp>
      <p:sp>
        <p:nvSpPr>
          <p:cNvPr id="4" name="object 4" descr=""/>
          <p:cNvSpPr txBox="1"/>
          <p:nvPr/>
        </p:nvSpPr>
        <p:spPr>
          <a:xfrm>
            <a:off x="3790315" y="5567578"/>
            <a:ext cx="469201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PROPONENTI</a:t>
            </a:r>
            <a:endParaRPr sz="1800">
              <a:latin typeface="Verdana"/>
              <a:cs typeface="Verdana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FRANCESCO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CIANNIELLO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0124002804</a:t>
            </a:r>
            <a:endParaRPr sz="1800">
              <a:latin typeface="Verdana"/>
              <a:cs typeface="Verdana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FRANCESCO</a:t>
            </a:r>
            <a:r>
              <a:rPr dirty="0" sz="18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FERRILLO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0124002921</a:t>
            </a:r>
            <a:endParaRPr sz="1800">
              <a:latin typeface="Verdana"/>
              <a:cs typeface="Verdana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MAURIZIO</a:t>
            </a:r>
            <a:r>
              <a:rPr dirty="0" sz="1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NUZZO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0124002831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356852" y="6121704"/>
            <a:ext cx="22993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9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CONSEGNA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15/07/2024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3552" y="6121704"/>
            <a:ext cx="23704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ANNO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ACCADEMICO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2023-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2024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4745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ATTRIBUTI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10096" y="580389"/>
            <a:ext cx="161925" cy="2373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45">
                <a:latin typeface="Verdana"/>
                <a:cs typeface="Verdana"/>
              </a:rPr>
              <a:t>1)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100" spc="-45">
                <a:latin typeface="Verdana"/>
                <a:cs typeface="Verdana"/>
              </a:rPr>
              <a:t>2)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45">
                <a:latin typeface="Verdana"/>
                <a:cs typeface="Verdana"/>
              </a:rPr>
              <a:t>3)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100" spc="-45">
                <a:latin typeface="Verdana"/>
                <a:cs typeface="Verdana"/>
              </a:rPr>
              <a:t>4)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100" spc="-45">
                <a:latin typeface="Verdana"/>
                <a:cs typeface="Verdana"/>
              </a:rPr>
              <a:t>5)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100" spc="-45">
                <a:latin typeface="Verdana"/>
                <a:cs typeface="Verdana"/>
              </a:rPr>
              <a:t>6)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100" spc="-45">
                <a:latin typeface="Verdana"/>
                <a:cs typeface="Verdana"/>
              </a:rPr>
              <a:t>7)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100" spc="-45">
                <a:latin typeface="Verdana"/>
                <a:cs typeface="Verdana"/>
              </a:rPr>
              <a:t>8)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24496" y="580389"/>
            <a:ext cx="4389120" cy="2373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60">
                <a:latin typeface="Verdana"/>
                <a:cs typeface="Verdana"/>
              </a:rPr>
              <a:t>Aeroporto=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Icao,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Città,</a:t>
            </a:r>
            <a:r>
              <a:rPr dirty="0" sz="1100" spc="-65">
                <a:latin typeface="Verdana"/>
                <a:cs typeface="Verdana"/>
              </a:rPr>
              <a:t> Numero </a:t>
            </a:r>
            <a:r>
              <a:rPr dirty="0" sz="1100" spc="-10">
                <a:latin typeface="Verdana"/>
                <a:cs typeface="Verdana"/>
              </a:rPr>
              <a:t>Piste.</a:t>
            </a:r>
            <a:endParaRPr sz="1100">
              <a:latin typeface="Verdana"/>
              <a:cs typeface="Verdana"/>
            </a:endParaRPr>
          </a:p>
          <a:p>
            <a:pPr marL="12700" marR="298450">
              <a:lnSpc>
                <a:spcPct val="185500"/>
              </a:lnSpc>
            </a:pPr>
            <a:r>
              <a:rPr dirty="0" sz="1100" spc="-45">
                <a:latin typeface="Verdana"/>
                <a:cs typeface="Verdana"/>
              </a:rPr>
              <a:t>Contatti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Aeroporto=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Telefono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Aeroporto,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PEC,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Email,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Fax. </a:t>
            </a:r>
            <a:r>
              <a:rPr dirty="0" sz="1100" spc="-80">
                <a:latin typeface="Verdana"/>
                <a:cs typeface="Verdana"/>
              </a:rPr>
              <a:t>Volo=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Durata,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Tipo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Volo,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Ora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Arrivo,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Ora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Partenza,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Codice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Volo.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100" spc="-75">
                <a:latin typeface="Verdana"/>
                <a:cs typeface="Verdana"/>
              </a:rPr>
              <a:t>Compagnia=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Nome, </a:t>
            </a:r>
            <a:r>
              <a:rPr dirty="0" sz="1100" spc="-20">
                <a:latin typeface="Verdana"/>
                <a:cs typeface="Verdana"/>
              </a:rPr>
              <a:t>Iata.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45">
                <a:latin typeface="Verdana"/>
                <a:cs typeface="Verdana"/>
              </a:rPr>
              <a:t>Contatti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Compagnia=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Telefono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Compagnia,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PEC,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Email,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Fax.</a:t>
            </a:r>
            <a:endParaRPr sz="1100">
              <a:latin typeface="Verdana"/>
              <a:cs typeface="Verdana"/>
            </a:endParaRPr>
          </a:p>
          <a:p>
            <a:pPr marL="12700" marR="340360">
              <a:lnSpc>
                <a:spcPts val="2460"/>
              </a:lnSpc>
              <a:spcBef>
                <a:spcPts val="265"/>
              </a:spcBef>
            </a:pPr>
            <a:r>
              <a:rPr dirty="0" sz="1100" spc="-65">
                <a:latin typeface="Verdana"/>
                <a:cs typeface="Verdana"/>
              </a:rPr>
              <a:t>Aereo=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Marca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Immatricolazione,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Peso,</a:t>
            </a:r>
            <a:r>
              <a:rPr dirty="0" sz="1100" spc="-50">
                <a:latin typeface="Verdana"/>
                <a:cs typeface="Verdana"/>
              </a:rPr>
              <a:t> Potenza,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Numero </a:t>
            </a:r>
            <a:r>
              <a:rPr dirty="0" sz="1100" spc="-10">
                <a:latin typeface="Verdana"/>
                <a:cs typeface="Verdana"/>
              </a:rPr>
              <a:t>Posti. </a:t>
            </a:r>
            <a:r>
              <a:rPr dirty="0" sz="1100" spc="-55">
                <a:latin typeface="Verdana"/>
                <a:cs typeface="Verdana"/>
              </a:rPr>
              <a:t>Licenza=</a:t>
            </a:r>
            <a:r>
              <a:rPr dirty="0" sz="1100" spc="-10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Tipo,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Codice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Licenza,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Data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Conseguimento.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100" spc="-70">
                <a:latin typeface="Verdana"/>
                <a:cs typeface="Verdana"/>
              </a:rPr>
              <a:t>Viaggiatori=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Nome,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Cognome,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Telefono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Viaggiatori,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Data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Di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Nascita,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10096" y="2944495"/>
            <a:ext cx="137033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14">
                <a:latin typeface="Verdana"/>
                <a:cs typeface="Verdana"/>
              </a:rPr>
              <a:t>Id</a:t>
            </a:r>
            <a:r>
              <a:rPr dirty="0" sz="1100" spc="-60">
                <a:latin typeface="Verdana"/>
                <a:cs typeface="Verdana"/>
              </a:rPr>
              <a:t> Viaggiatore,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Email.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10096" y="3255645"/>
            <a:ext cx="561340" cy="2559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Verdana"/>
                <a:cs typeface="Verdana"/>
              </a:rPr>
              <a:t>9)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100" spc="-25">
                <a:latin typeface="Verdana"/>
                <a:cs typeface="Verdana"/>
              </a:rPr>
              <a:t>c)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25">
                <a:latin typeface="Verdana"/>
                <a:cs typeface="Verdana"/>
              </a:rPr>
              <a:t>d)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25">
                <a:latin typeface="Verdana"/>
                <a:cs typeface="Verdana"/>
              </a:rPr>
              <a:t>10)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100" spc="-25">
                <a:latin typeface="Verdana"/>
                <a:cs typeface="Verdana"/>
              </a:rPr>
              <a:t>11)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25">
                <a:latin typeface="Verdana"/>
                <a:cs typeface="Verdana"/>
              </a:rPr>
              <a:t>12)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100" spc="-25">
                <a:latin typeface="Verdana"/>
                <a:cs typeface="Verdana"/>
              </a:rPr>
              <a:t>13)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35">
                <a:latin typeface="Verdana"/>
                <a:cs typeface="Verdana"/>
              </a:rPr>
              <a:t>Rilascio.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100" spc="-25">
                <a:latin typeface="Verdana"/>
                <a:cs typeface="Verdana"/>
              </a:rPr>
              <a:t>14)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24496" y="3255645"/>
            <a:ext cx="4037965" cy="2062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Verdana"/>
                <a:cs typeface="Verdana"/>
              </a:rPr>
              <a:t>Unione:</a:t>
            </a:r>
            <a:endParaRPr sz="1100">
              <a:latin typeface="Verdana"/>
              <a:cs typeface="Verdana"/>
            </a:endParaRPr>
          </a:p>
          <a:p>
            <a:pPr marL="12700" marR="821690">
              <a:lnSpc>
                <a:spcPct val="185500"/>
              </a:lnSpc>
              <a:spcBef>
                <a:spcPts val="10"/>
              </a:spcBef>
            </a:pPr>
            <a:r>
              <a:rPr dirty="0" sz="1100" spc="-35">
                <a:latin typeface="Verdana"/>
                <a:cs typeface="Verdana"/>
              </a:rPr>
              <a:t>Personale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Di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Bordo=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Matricola,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Ruolo. </a:t>
            </a:r>
            <a:r>
              <a:rPr dirty="0" sz="1100" spc="-55">
                <a:latin typeface="Verdana"/>
                <a:cs typeface="Verdana"/>
              </a:rPr>
              <a:t>Passeggeri=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Codice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Fiscale,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Numero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Passaporto. </a:t>
            </a:r>
            <a:r>
              <a:rPr dirty="0" sz="1100" spc="-65">
                <a:latin typeface="Verdana"/>
                <a:cs typeface="Verdana"/>
              </a:rPr>
              <a:t>Biglietto=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Codice,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Classe.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100" spc="-45">
                <a:latin typeface="Verdana"/>
                <a:cs typeface="Verdana"/>
              </a:rPr>
              <a:t>Bagaglio</a:t>
            </a:r>
            <a:r>
              <a:rPr dirty="0" sz="1100" spc="-114">
                <a:latin typeface="Verdana"/>
                <a:cs typeface="Verdana"/>
              </a:rPr>
              <a:t> </a:t>
            </a:r>
            <a:r>
              <a:rPr dirty="0" sz="1100" spc="-250">
                <a:latin typeface="Verdana"/>
                <a:cs typeface="Verdana"/>
              </a:rPr>
              <a:t>=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Peso,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Tag,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Tipo.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35">
                <a:latin typeface="Verdana"/>
                <a:cs typeface="Verdana"/>
              </a:rPr>
              <a:t>Carta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D’imbarco=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Numero,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Data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Volo,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Numero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Posto.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100" spc="-75">
                <a:latin typeface="Verdana"/>
                <a:cs typeface="Verdana"/>
              </a:rPr>
              <a:t>Documento=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Numero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Documento, </a:t>
            </a:r>
            <a:r>
              <a:rPr dirty="0" sz="1100" spc="-55">
                <a:latin typeface="Verdana"/>
                <a:cs typeface="Verdana"/>
              </a:rPr>
              <a:t>Data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Scadenza,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Comune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Di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24496" y="5621223"/>
            <a:ext cx="38989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70">
                <a:latin typeface="Verdana"/>
                <a:cs typeface="Verdana"/>
              </a:rPr>
              <a:t>Pagamento= </a:t>
            </a:r>
            <a:r>
              <a:rPr dirty="0" sz="1100" spc="-65">
                <a:latin typeface="Verdana"/>
                <a:cs typeface="Verdana"/>
              </a:rPr>
              <a:t>Numero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Carta, </a:t>
            </a:r>
            <a:r>
              <a:rPr dirty="0" sz="1100" spc="-90">
                <a:latin typeface="Verdana"/>
                <a:cs typeface="Verdana"/>
              </a:rPr>
              <a:t>Importo,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Data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Pagamento,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Data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10096" y="5805322"/>
            <a:ext cx="109982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Verdana"/>
                <a:cs typeface="Verdana"/>
              </a:rPr>
              <a:t>Scadenza</a:t>
            </a:r>
            <a:r>
              <a:rPr dirty="0" sz="1100" spc="-1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Carta.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976372"/>
            <a:ext cx="3753612" cy="333298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51305" y="1602104"/>
            <a:ext cx="29241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SONO</a:t>
            </a:r>
            <a:r>
              <a:rPr dirty="0" u="sng" sz="18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QUI</a:t>
            </a:r>
            <a:r>
              <a:rPr dirty="0" u="sng" sz="1800" spc="-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RIPORTATI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GLI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u="sng" sz="18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ATTRIBUTI</a:t>
            </a:r>
            <a:r>
              <a:rPr dirty="0" u="sng" sz="18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RELATIVI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ALLE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u="sng" sz="18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SINGOLE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ENTITA’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419100"/>
            <a:ext cx="7129272" cy="466331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20" y="5310327"/>
            <a:ext cx="32556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5" b="1">
                <a:latin typeface="Tahoma"/>
                <a:cs typeface="Tahoma"/>
              </a:rPr>
              <a:t>CARDINALITA’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4564" y="261365"/>
            <a:ext cx="6476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35">
                <a:latin typeface="Verdana"/>
                <a:cs typeface="Verdana"/>
              </a:rPr>
              <a:t>•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14564" y="543305"/>
            <a:ext cx="105410" cy="2308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Verdana"/>
                <a:cs typeface="Verdana"/>
              </a:rPr>
              <a:t>o</a:t>
            </a:r>
            <a:endParaRPr sz="1050">
              <a:latin typeface="Verdana"/>
              <a:cs typeface="Verdana"/>
            </a:endParaRPr>
          </a:p>
          <a:p>
            <a:pPr marL="12700" marR="5080">
              <a:lnSpc>
                <a:spcPts val="2390"/>
              </a:lnSpc>
              <a:spcBef>
                <a:spcPts val="265"/>
              </a:spcBef>
            </a:pPr>
            <a:r>
              <a:rPr dirty="0" sz="1050" spc="-50">
                <a:latin typeface="Verdana"/>
                <a:cs typeface="Verdana"/>
              </a:rPr>
              <a:t>• o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050" spc="-5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5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050" spc="-5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50" spc="-5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050" spc="-5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29218" y="241553"/>
            <a:ext cx="3139440" cy="2610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parte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da</a:t>
            </a:r>
            <a:r>
              <a:rPr dirty="0" sz="1050" spc="-5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Aeroporto</a:t>
            </a:r>
            <a:r>
              <a:rPr dirty="0" sz="1050" spc="-100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6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1).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50" spc="-25">
                <a:latin typeface="Verdana"/>
                <a:cs typeface="Verdana"/>
              </a:rPr>
              <a:t>Ora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partenza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effettiva.</a:t>
            </a:r>
            <a:endParaRPr sz="1050">
              <a:latin typeface="Verdana"/>
              <a:cs typeface="Verdana"/>
            </a:endParaRPr>
          </a:p>
          <a:p>
            <a:pPr marL="12700" marR="1233170">
              <a:lnSpc>
                <a:spcPts val="2390"/>
              </a:lnSpc>
              <a:spcBef>
                <a:spcPts val="265"/>
              </a:spcBef>
            </a:pP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arriva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ad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Aeroporto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155">
                <a:latin typeface="Verdana"/>
                <a:cs typeface="Verdana"/>
              </a:rPr>
              <a:t>1). </a:t>
            </a:r>
            <a:r>
              <a:rPr dirty="0" sz="1050" spc="-25">
                <a:latin typeface="Verdana"/>
                <a:cs typeface="Verdana"/>
              </a:rPr>
              <a:t>Ora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arrivo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effettiva.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050" spc="-35">
                <a:latin typeface="Verdana"/>
                <a:cs typeface="Verdana"/>
              </a:rPr>
              <a:t>Aeroporto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ha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40">
                <a:latin typeface="Verdana"/>
                <a:cs typeface="Verdana"/>
              </a:rPr>
              <a:t>Contatti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Aeroporto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185">
                <a:latin typeface="Verdana"/>
                <a:cs typeface="Verdana"/>
              </a:rPr>
              <a:t>(1,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</a:t>
            </a:r>
            <a:endParaRPr sz="1050">
              <a:latin typeface="Verdana"/>
              <a:cs typeface="Verdana"/>
            </a:endParaRPr>
          </a:p>
          <a:p>
            <a:pPr marL="12700" marR="579755">
              <a:lnSpc>
                <a:spcPct val="189000"/>
              </a:lnSpc>
              <a:spcBef>
                <a:spcPts val="10"/>
              </a:spcBef>
            </a:pP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40">
                <a:latin typeface="Verdana"/>
                <a:cs typeface="Verdana"/>
              </a:rPr>
              <a:t>organizzato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da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Compagnia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1). </a:t>
            </a:r>
            <a:r>
              <a:rPr dirty="0" sz="1050" spc="-45">
                <a:latin typeface="Verdana"/>
                <a:cs typeface="Verdana"/>
              </a:rPr>
              <a:t>Compagnia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ha </a:t>
            </a:r>
            <a:r>
              <a:rPr dirty="0" sz="1050" spc="-40">
                <a:latin typeface="Verdana"/>
                <a:cs typeface="Verdana"/>
              </a:rPr>
              <a:t>Contatti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Compagnia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185">
                <a:latin typeface="Verdana"/>
                <a:cs typeface="Verdana"/>
              </a:rPr>
              <a:t>(1,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N). </a:t>
            </a: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40">
                <a:latin typeface="Verdana"/>
                <a:cs typeface="Verdana"/>
              </a:rPr>
              <a:t>eseguito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da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Aereo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1).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45">
                <a:latin typeface="Verdana"/>
                <a:cs typeface="Verdana"/>
              </a:rPr>
              <a:t>Viaggiatori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un’unione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20">
                <a:latin typeface="Verdana"/>
                <a:cs typeface="Verdana"/>
              </a:rPr>
              <a:t>che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40">
                <a:latin typeface="Verdana"/>
                <a:cs typeface="Verdana"/>
              </a:rPr>
              <a:t>si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divide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in</a:t>
            </a:r>
            <a:r>
              <a:rPr dirty="0" sz="1050" spc="-6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Passeggero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14564" y="2842005"/>
            <a:ext cx="1348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Verdana"/>
                <a:cs typeface="Verdana"/>
              </a:rPr>
              <a:t>e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Personale</a:t>
            </a:r>
            <a:r>
              <a:rPr dirty="0" sz="1050" spc="-10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di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30">
                <a:latin typeface="Verdana"/>
                <a:cs typeface="Verdana"/>
              </a:rPr>
              <a:t>Bordo.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14564" y="3145282"/>
            <a:ext cx="71755" cy="2005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29218" y="3145282"/>
            <a:ext cx="2547620" cy="2914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Verdana"/>
                <a:cs typeface="Verdana"/>
              </a:rPr>
              <a:t>Passeggero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compra Biglietto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185">
                <a:latin typeface="Verdana"/>
                <a:cs typeface="Verdana"/>
              </a:rPr>
              <a:t>(1,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50" spc="-45">
                <a:latin typeface="Verdana"/>
                <a:cs typeface="Verdana"/>
              </a:rPr>
              <a:t>Biglietto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relativo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a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1).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25">
                <a:latin typeface="Verdana"/>
                <a:cs typeface="Verdana"/>
              </a:rPr>
              <a:t>Passeggero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50">
                <a:latin typeface="Verdana"/>
                <a:cs typeface="Verdana"/>
              </a:rPr>
              <a:t>effettua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Pagamento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185">
                <a:latin typeface="Verdana"/>
                <a:cs typeface="Verdana"/>
              </a:rPr>
              <a:t>(1,</a:t>
            </a:r>
            <a:r>
              <a:rPr dirty="0" sz="1050" spc="-3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</a:t>
            </a:r>
            <a:endParaRPr sz="1050">
              <a:latin typeface="Verdana"/>
              <a:cs typeface="Verdana"/>
            </a:endParaRPr>
          </a:p>
          <a:p>
            <a:pPr marL="12700" marR="135255">
              <a:lnSpc>
                <a:spcPct val="189500"/>
              </a:lnSpc>
            </a:pPr>
            <a:r>
              <a:rPr dirty="0" sz="1050" spc="-25">
                <a:latin typeface="Verdana"/>
                <a:cs typeface="Verdana"/>
              </a:rPr>
              <a:t>Passeggero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ha </a:t>
            </a:r>
            <a:r>
              <a:rPr dirty="0" sz="1050" spc="-50">
                <a:latin typeface="Verdana"/>
                <a:cs typeface="Verdana"/>
              </a:rPr>
              <a:t>Documento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190">
                <a:latin typeface="Verdana"/>
                <a:cs typeface="Verdana"/>
              </a:rPr>
              <a:t>(1,</a:t>
            </a:r>
            <a:r>
              <a:rPr dirty="0" sz="1050" spc="-6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 Passeggero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ha</a:t>
            </a:r>
            <a:r>
              <a:rPr dirty="0" sz="1050" spc="-55">
                <a:latin typeface="Verdana"/>
                <a:cs typeface="Verdana"/>
              </a:rPr>
              <a:t> </a:t>
            </a:r>
            <a:r>
              <a:rPr dirty="0" sz="1050" spc="-40">
                <a:latin typeface="Verdana"/>
                <a:cs typeface="Verdana"/>
              </a:rPr>
              <a:t>Bagaglio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85">
                <a:latin typeface="Verdana"/>
                <a:cs typeface="Verdana"/>
              </a:rPr>
              <a:t>(M,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 </a:t>
            </a:r>
            <a:r>
              <a:rPr dirty="0" sz="1050" spc="-45">
                <a:latin typeface="Verdana"/>
                <a:cs typeface="Verdana"/>
              </a:rPr>
              <a:t>Pagamento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55">
                <a:latin typeface="Verdana"/>
                <a:cs typeface="Verdana"/>
              </a:rPr>
              <a:t>relativo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a</a:t>
            </a:r>
            <a:r>
              <a:rPr dirty="0" sz="1050" spc="-6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Biglietto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85">
                <a:latin typeface="Verdana"/>
                <a:cs typeface="Verdana"/>
              </a:rPr>
              <a:t>(M, </a:t>
            </a:r>
            <a:r>
              <a:rPr dirty="0" sz="1050" spc="-70">
                <a:latin typeface="Verdana"/>
                <a:cs typeface="Verdana"/>
              </a:rPr>
              <a:t>N). </a:t>
            </a:r>
            <a:r>
              <a:rPr dirty="0" sz="1050" spc="-30">
                <a:latin typeface="Verdana"/>
                <a:cs typeface="Verdana"/>
              </a:rPr>
              <a:t>Personale</a:t>
            </a:r>
            <a:r>
              <a:rPr dirty="0" sz="1050" spc="-11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di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Bordo</a:t>
            </a:r>
            <a:r>
              <a:rPr dirty="0" sz="1050" spc="-60">
                <a:latin typeface="Verdana"/>
                <a:cs typeface="Verdana"/>
              </a:rPr>
              <a:t> ha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Licenza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185">
                <a:latin typeface="Verdana"/>
                <a:cs typeface="Verdana"/>
              </a:rPr>
              <a:t>(1,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</a:t>
            </a:r>
            <a:endParaRPr sz="1050">
              <a:latin typeface="Verdana"/>
              <a:cs typeface="Verdana"/>
            </a:endParaRPr>
          </a:p>
          <a:p>
            <a:pPr marL="12700" marR="5080">
              <a:lnSpc>
                <a:spcPts val="2390"/>
              </a:lnSpc>
              <a:spcBef>
                <a:spcPts val="259"/>
              </a:spcBef>
            </a:pPr>
            <a:r>
              <a:rPr dirty="0" sz="1050" spc="-30">
                <a:latin typeface="Verdana"/>
                <a:cs typeface="Verdana"/>
              </a:rPr>
              <a:t>Personale</a:t>
            </a:r>
            <a:r>
              <a:rPr dirty="0" sz="1050" spc="-120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di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Bordo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20">
                <a:latin typeface="Verdana"/>
                <a:cs typeface="Verdana"/>
              </a:rPr>
              <a:t>fa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parte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di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80">
                <a:latin typeface="Verdana"/>
                <a:cs typeface="Verdana"/>
              </a:rPr>
              <a:t> </a:t>
            </a:r>
            <a:r>
              <a:rPr dirty="0" sz="1050" spc="-155">
                <a:latin typeface="Verdana"/>
                <a:cs typeface="Verdana"/>
              </a:rPr>
              <a:t>1). </a:t>
            </a:r>
            <a:r>
              <a:rPr dirty="0" sz="1050" spc="-25">
                <a:latin typeface="Verdana"/>
                <a:cs typeface="Verdana"/>
              </a:rPr>
              <a:t>Passeggero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ha </a:t>
            </a:r>
            <a:r>
              <a:rPr dirty="0" sz="1050" spc="-35">
                <a:latin typeface="Verdana"/>
                <a:cs typeface="Verdana"/>
              </a:rPr>
              <a:t>Carta</a:t>
            </a:r>
            <a:r>
              <a:rPr dirty="0" sz="1050" spc="-55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D’Imbarco </a:t>
            </a:r>
            <a:r>
              <a:rPr dirty="0" sz="1050" spc="-190">
                <a:latin typeface="Verdana"/>
                <a:cs typeface="Verdana"/>
              </a:rPr>
              <a:t>(1,</a:t>
            </a:r>
            <a:r>
              <a:rPr dirty="0" sz="1050" spc="-6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N).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050" spc="-35">
                <a:latin typeface="Verdana"/>
                <a:cs typeface="Verdana"/>
              </a:rPr>
              <a:t>Carta</a:t>
            </a:r>
            <a:r>
              <a:rPr dirty="0" sz="1050" spc="-100">
                <a:latin typeface="Verdana"/>
                <a:cs typeface="Verdana"/>
              </a:rPr>
              <a:t> </a:t>
            </a:r>
            <a:r>
              <a:rPr dirty="0" sz="1050" spc="-65">
                <a:latin typeface="Verdana"/>
                <a:cs typeface="Verdana"/>
              </a:rPr>
              <a:t>D’Imbarco</a:t>
            </a:r>
            <a:r>
              <a:rPr dirty="0" sz="1050" spc="-105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è</a:t>
            </a:r>
            <a:r>
              <a:rPr dirty="0" sz="1050" spc="-75">
                <a:latin typeface="Verdana"/>
                <a:cs typeface="Verdana"/>
              </a:rPr>
              <a:t> </a:t>
            </a:r>
            <a:r>
              <a:rPr dirty="0" sz="1050" spc="-60">
                <a:latin typeface="Verdana"/>
                <a:cs typeface="Verdana"/>
              </a:rPr>
              <a:t>relativa</a:t>
            </a:r>
            <a:r>
              <a:rPr dirty="0" sz="1050" spc="-85">
                <a:latin typeface="Verdana"/>
                <a:cs typeface="Verdana"/>
              </a:rPr>
              <a:t> </a:t>
            </a:r>
            <a:r>
              <a:rPr dirty="0" sz="1050" spc="-45">
                <a:latin typeface="Verdana"/>
                <a:cs typeface="Verdana"/>
              </a:rPr>
              <a:t>a</a:t>
            </a:r>
            <a:r>
              <a:rPr dirty="0" sz="1050" spc="-65">
                <a:latin typeface="Verdana"/>
                <a:cs typeface="Verdana"/>
              </a:rPr>
              <a:t> </a:t>
            </a:r>
            <a:r>
              <a:rPr dirty="0" sz="1050" spc="-35">
                <a:latin typeface="Verdana"/>
                <a:cs typeface="Verdana"/>
              </a:rPr>
              <a:t>Volo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105">
                <a:latin typeface="Verdana"/>
                <a:cs typeface="Verdana"/>
              </a:rPr>
              <a:t>(N,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1).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814564" y="5265801"/>
            <a:ext cx="71755" cy="793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050" spc="-160">
                <a:latin typeface="Verdana"/>
                <a:cs typeface="Verdana"/>
              </a:rPr>
              <a:t>•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36440" y="5378907"/>
            <a:ext cx="25774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L’ELENCO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RIPORTA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sz="1800" spc="40">
                <a:latin typeface="Verdana"/>
                <a:cs typeface="Verdana"/>
              </a:rPr>
              <a:t> 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CARDINALITA’</a:t>
            </a:r>
            <a:r>
              <a:rPr dirty="0" u="sng" sz="18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DELLE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ASSOCIAZIONI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5" y="2808554"/>
            <a:ext cx="3166745" cy="1010285"/>
          </a:xfrm>
          <a:prstGeom prst="rect"/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560"/>
              </a:spcBef>
            </a:pPr>
            <a:r>
              <a:rPr dirty="0" sz="3400" spc="-10"/>
              <a:t>DIAGRAMMA RELAZIONALE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5777" y="239268"/>
            <a:ext cx="7997142" cy="63870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1347978"/>
            <a:ext cx="431101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30"/>
              <a:t>UTENTI</a:t>
            </a:r>
            <a:r>
              <a:rPr dirty="0" spc="-110"/>
              <a:t> </a:t>
            </a:r>
            <a:r>
              <a:rPr dirty="0" spc="175"/>
              <a:t>E</a:t>
            </a:r>
            <a:r>
              <a:rPr dirty="0" spc="-240"/>
              <a:t> </a:t>
            </a:r>
            <a:r>
              <a:rPr dirty="0" spc="130"/>
              <a:t>LE</a:t>
            </a:r>
            <a:r>
              <a:rPr dirty="0" spc="-225"/>
              <a:t> </a:t>
            </a:r>
            <a:r>
              <a:rPr dirty="0" spc="40"/>
              <a:t>LORO </a:t>
            </a:r>
            <a:r>
              <a:rPr dirty="0" spc="-10"/>
              <a:t>CATEGORIE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2588767"/>
            <a:ext cx="444055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1125">
              <a:lnSpc>
                <a:spcPct val="110000"/>
              </a:lnSpc>
              <a:spcBef>
                <a:spcPts val="100"/>
              </a:spcBef>
            </a:pPr>
            <a:r>
              <a:rPr dirty="0" sz="1800" spc="-120">
                <a:latin typeface="Verdana"/>
                <a:cs typeface="Verdana"/>
              </a:rPr>
              <a:t>IL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DATABASE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PRESENTA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70">
                <a:latin typeface="Verdana"/>
                <a:cs typeface="Verdana"/>
              </a:rPr>
              <a:t>7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UTENTI: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UN </a:t>
            </a:r>
            <a:r>
              <a:rPr dirty="0" sz="1800" spc="-60">
                <a:latin typeface="Verdana"/>
                <a:cs typeface="Verdana"/>
              </a:rPr>
              <a:t>AMMINISTRATORE,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300">
                <a:latin typeface="Verdana"/>
                <a:cs typeface="Verdana"/>
              </a:rPr>
              <a:t>I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DIRETTORI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DEGLI </a:t>
            </a:r>
            <a:r>
              <a:rPr dirty="0" sz="1800" spc="-30">
                <a:latin typeface="Verdana"/>
                <a:cs typeface="Verdana"/>
              </a:rPr>
              <a:t>AEROPORTI,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IL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GESTORE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DEL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SITO </a:t>
            </a:r>
            <a:r>
              <a:rPr dirty="0" sz="1800">
                <a:latin typeface="Verdana"/>
                <a:cs typeface="Verdana"/>
              </a:rPr>
              <a:t>CHE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VENDE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BIGLIETTI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ONLINE,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350">
                <a:latin typeface="Verdana"/>
                <a:cs typeface="Verdana"/>
              </a:rPr>
              <a:t>I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10000"/>
              </a:lnSpc>
            </a:pPr>
            <a:r>
              <a:rPr dirty="0" sz="1800" spc="-65">
                <a:latin typeface="Verdana"/>
                <a:cs typeface="Verdana"/>
              </a:rPr>
              <a:t>DIRETTORI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DELLE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COMPAGNIE,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350">
                <a:latin typeface="Verdana"/>
                <a:cs typeface="Verdana"/>
              </a:rPr>
              <a:t>I </a:t>
            </a:r>
            <a:r>
              <a:rPr dirty="0" sz="1800" spc="-60">
                <a:latin typeface="Verdana"/>
                <a:cs typeface="Verdana"/>
              </a:rPr>
              <a:t>PASSEGGERI,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00">
                <a:latin typeface="Verdana"/>
                <a:cs typeface="Verdana"/>
              </a:rPr>
              <a:t>I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PILOTI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55">
                <a:latin typeface="Verdana"/>
                <a:cs typeface="Verdana"/>
              </a:rPr>
              <a:t>E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GLI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ADDETTI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AI </a:t>
            </a:r>
            <a:r>
              <a:rPr dirty="0" sz="1800" spc="-25">
                <a:latin typeface="Verdana"/>
                <a:cs typeface="Verdana"/>
              </a:rPr>
              <a:t>CONTROLLI.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TAVOLA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DEGLI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UTENTI </a:t>
            </a:r>
            <a:r>
              <a:rPr dirty="0" sz="1800" spc="-100">
                <a:latin typeface="Verdana"/>
                <a:cs typeface="Verdana"/>
              </a:rPr>
              <a:t>QUI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PRESENTATA,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NON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EVIDENZIA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350">
                <a:latin typeface="Verdana"/>
                <a:cs typeface="Verdana"/>
              </a:rPr>
              <a:t>I </a:t>
            </a:r>
            <a:r>
              <a:rPr dirty="0" sz="1800" spc="-90">
                <a:latin typeface="Verdana"/>
                <a:cs typeface="Verdana"/>
              </a:rPr>
              <a:t>PRIVILEGI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200">
                <a:latin typeface="Verdana"/>
                <a:cs typeface="Verdana"/>
              </a:rPr>
              <a:t>DI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SISTEMA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SOLO </a:t>
            </a:r>
            <a:r>
              <a:rPr dirty="0" sz="1800" spc="-25">
                <a:latin typeface="Verdana"/>
                <a:cs typeface="Verdana"/>
              </a:rPr>
              <a:t>QUELLI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190">
                <a:latin typeface="Verdana"/>
                <a:cs typeface="Verdana"/>
              </a:rPr>
              <a:t>DI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OGGETTO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746559" y="1165655"/>
          <a:ext cx="5803900" cy="473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8369"/>
                <a:gridCol w="1428115"/>
                <a:gridCol w="1075689"/>
                <a:gridCol w="2285365"/>
              </a:tblGrid>
              <a:tr h="260350">
                <a:tc>
                  <a:txBody>
                    <a:bodyPr/>
                    <a:lstStyle/>
                    <a:p>
                      <a:pPr marL="44450">
                        <a:lnSpc>
                          <a:spcPts val="1320"/>
                        </a:lnSpc>
                      </a:pPr>
                      <a:r>
                        <a:rPr dirty="0" sz="1100" spc="114">
                          <a:latin typeface="Segoe UI Symbol"/>
                          <a:cs typeface="Segoe UI Symbol"/>
                        </a:rPr>
                        <a:t>UTENTE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320"/>
                        </a:lnSpc>
                      </a:pPr>
                      <a:r>
                        <a:rPr dirty="0" sz="1100" spc="85">
                          <a:latin typeface="Segoe UI Symbol"/>
                          <a:cs typeface="Segoe UI Symbol"/>
                        </a:rPr>
                        <a:t>TIPO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00">
                        <a:lnSpc>
                          <a:spcPts val="1320"/>
                        </a:lnSpc>
                      </a:pPr>
                      <a:r>
                        <a:rPr dirty="0" sz="1100" spc="75">
                          <a:latin typeface="Segoe UI Symbol"/>
                          <a:cs typeface="Segoe UI Symbol"/>
                        </a:rPr>
                        <a:t>VOLUME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ts val="1320"/>
                        </a:lnSpc>
                      </a:pPr>
                      <a:r>
                        <a:rPr dirty="0" sz="1100" spc="40">
                          <a:latin typeface="Segoe UI Symbol"/>
                          <a:cs typeface="Segoe UI Symbol"/>
                        </a:rPr>
                        <a:t>PERMESSI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</a:tr>
              <a:tr h="470534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DB_♙IRLINES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♙MMINISTR♙TORE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-50">
                          <a:latin typeface="Segoe UI Symbol"/>
                          <a:cs typeface="Segoe UI Symbol"/>
                        </a:rPr>
                        <a:t>1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-20">
                          <a:latin typeface="Segoe UI Symbol"/>
                          <a:cs typeface="Segoe UI Symbol"/>
                        </a:rPr>
                        <a:t>♙LL.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800">
                          <a:latin typeface="Segoe UI Symbol"/>
                          <a:cs typeface="Segoe UI Symbol"/>
                        </a:rPr>
                        <a:t>♙LL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45">
                          <a:latin typeface="Segoe UI Symbol"/>
                          <a:cs typeface="Segoe UI Symbol"/>
                        </a:rPr>
                        <a:t>VOLO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/>
                </a:tc>
              </a:tr>
              <a:tr h="139700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65">
                          <a:latin typeface="Segoe UI Symbol"/>
                          <a:cs typeface="Segoe UI Symbol"/>
                        </a:rPr>
                        <a:t>DIRETTORE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♙EROPORTO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-25">
                          <a:latin typeface="Segoe UI Symbol"/>
                          <a:cs typeface="Segoe UI Symbol"/>
                        </a:rPr>
                        <a:t>20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EXECUTE</a:t>
                      </a:r>
                      <a:r>
                        <a:rPr dirty="0" sz="800" spc="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♙GGIORN♙MENTO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dirty="0" sz="800" spc="45">
                          <a:latin typeface="Segoe UI Symbol"/>
                          <a:cs typeface="Segoe UI Symbol"/>
                        </a:rPr>
                        <a:t>VOLI.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 marR="749300">
                        <a:lnSpc>
                          <a:spcPct val="190000"/>
                        </a:lnSpc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♙EREI.</a:t>
                      </a:r>
                      <a:r>
                        <a:rPr dirty="0" sz="800" spc="5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DUR♙T♙VOLI.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 marR="681355">
                        <a:lnSpc>
                          <a:spcPct val="190000"/>
                        </a:lnSpc>
                        <a:spcBef>
                          <a:spcPts val="10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COMP♙GNIE. 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50">
                          <a:latin typeface="Segoe UI Symbol"/>
                          <a:cs typeface="Segoe UI Symbol"/>
                        </a:rPr>
                        <a:t>SOSTITUZIONE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225">
                    <a:solidFill>
                      <a:srgbClr val="F1F1F1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55">
                          <a:latin typeface="Segoe UI Symbol"/>
                          <a:cs typeface="Segoe UI Symbol"/>
                        </a:rPr>
                        <a:t>GESTORE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800" spc="40">
                          <a:latin typeface="Segoe UI Symbol"/>
                          <a:cs typeface="Segoe UI Symbol"/>
                        </a:rPr>
                        <a:t>SITO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50">
                          <a:latin typeface="Segoe UI Symbol"/>
                          <a:cs typeface="Segoe UI Symbol"/>
                        </a:rPr>
                        <a:t>1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55">
                          <a:latin typeface="Segoe UI Symbol"/>
                          <a:cs typeface="Segoe UI Symbol"/>
                        </a:rPr>
                        <a:t>VENDITE.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 marR="1025525">
                        <a:lnSpc>
                          <a:spcPct val="190000"/>
                        </a:lnSpc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EXECUTE</a:t>
                      </a:r>
                      <a:r>
                        <a:rPr dirty="0" sz="800" spc="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CL♙SSE. 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EXECUTE</a:t>
                      </a:r>
                      <a:r>
                        <a:rPr dirty="0" sz="800" spc="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ECONOM▼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</a:tr>
              <a:tr h="470534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65">
                          <a:latin typeface="Segoe UI Symbol"/>
                          <a:cs typeface="Segoe UI Symbol"/>
                        </a:rPr>
                        <a:t>DIRETTORE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COMP♙GNI♙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25">
                          <a:latin typeface="Segoe UI Symbol"/>
                          <a:cs typeface="Segoe UI Symbol"/>
                        </a:rPr>
                        <a:t>15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♙EROPORTI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solidFill>
                      <a:srgbClr val="F1F1F1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P♙SSEGGERO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r" marR="2038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80000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DUR♙T♙VOLI.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EXECUTE</a:t>
                      </a:r>
                      <a:r>
                        <a:rPr dirty="0" sz="800" spc="2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CL♙SSE.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19812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EXECUTE</a:t>
                      </a:r>
                      <a:r>
                        <a:rPr dirty="0" sz="800" spc="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-10">
                          <a:latin typeface="Segoe UI Symbol"/>
                          <a:cs typeface="Segoe UI Symbol"/>
                        </a:rPr>
                        <a:t>ECONOM▼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2860"/>
                </a:tc>
              </a:tr>
              <a:tr h="26606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PILOT♙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25">
                          <a:latin typeface="Segoe UI Symbol"/>
                          <a:cs typeface="Segoe UI Symbol"/>
                        </a:rPr>
                        <a:t>20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60">
                          <a:latin typeface="Segoe UI Symbol"/>
                          <a:cs typeface="Segoe UI Symbol"/>
                        </a:rPr>
                        <a:t>VOLIPILOTI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>
                    <a:solidFill>
                      <a:srgbClr val="F1F1F1"/>
                    </a:solidFill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0">
                          <a:latin typeface="Segoe UI Symbol"/>
                          <a:cs typeface="Segoe UI Symbol"/>
                        </a:rPr>
                        <a:t>♙DDETTO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55">
                          <a:latin typeface="Segoe UI Symbol"/>
                          <a:cs typeface="Segoe UI Symbol"/>
                        </a:rPr>
                        <a:t>CONTROLLI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50">
                          <a:latin typeface="Segoe UI Symbol"/>
                          <a:cs typeface="Segoe UI Symbol"/>
                        </a:rPr>
                        <a:t>COMUNE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25">
                          <a:latin typeface="Segoe UI Symbol"/>
                          <a:cs typeface="Segoe UI Symbol"/>
                        </a:rPr>
                        <a:t>20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85">
                          <a:latin typeface="Segoe UI Symbol"/>
                          <a:cs typeface="Segoe UI Symbol"/>
                        </a:rPr>
                        <a:t>SELECT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>
                          <a:latin typeface="Segoe UI Symbol"/>
                          <a:cs typeface="Segoe UI Symbol"/>
                        </a:rPr>
                        <a:t>ON</a:t>
                      </a:r>
                      <a:r>
                        <a:rPr dirty="0" sz="8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800" spc="65">
                          <a:latin typeface="Segoe UI Symbol"/>
                          <a:cs typeface="Segoe UI Symbol"/>
                        </a:rPr>
                        <a:t>CONTROLLO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349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2440" y="1669317"/>
            <a:ext cx="7695563" cy="41680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1197" rIns="0" bIns="0" rtlCol="0" vert="horz">
            <a:spAutoFit/>
          </a:bodyPr>
          <a:lstStyle/>
          <a:p>
            <a:pPr marL="4610100">
              <a:lnSpc>
                <a:spcPct val="100000"/>
              </a:lnSpc>
              <a:spcBef>
                <a:spcPts val="95"/>
              </a:spcBef>
            </a:pPr>
            <a:r>
              <a:rPr dirty="0" sz="4000" spc="110"/>
              <a:t>USE</a:t>
            </a:r>
            <a:r>
              <a:rPr dirty="0" sz="4000" spc="-190"/>
              <a:t> </a:t>
            </a:r>
            <a:r>
              <a:rPr dirty="0" sz="4000" spc="155"/>
              <a:t>CASE</a:t>
            </a:r>
            <a:endParaRPr sz="4000"/>
          </a:p>
        </p:txBody>
      </p:sp>
      <p:sp>
        <p:nvSpPr>
          <p:cNvPr id="4" name="object 4" descr=""/>
          <p:cNvSpPr txBox="1"/>
          <p:nvPr/>
        </p:nvSpPr>
        <p:spPr>
          <a:xfrm>
            <a:off x="3032886" y="5865367"/>
            <a:ext cx="6123940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2355" marR="5080" indent="-1050290">
              <a:lnSpc>
                <a:spcPct val="11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OPERAZIONI</a:t>
            </a:r>
            <a:r>
              <a:rPr dirty="0" u="sng" sz="14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GLI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UTENTI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COINVOLTI</a:t>
            </a:r>
            <a:r>
              <a:rPr dirty="0" u="sng" sz="14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SONO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SCHEMATIZZATI</a:t>
            </a: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NEL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SEGUENTE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DIAGRAMMA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UML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DEI</a:t>
            </a:r>
            <a:r>
              <a:rPr dirty="0" u="sng" sz="14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CASI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D’USO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4485005" cy="10687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dirty="0" sz="3600" spc="-60" b="1">
                <a:latin typeface="Tahoma"/>
                <a:cs typeface="Tahoma"/>
              </a:rPr>
              <a:t>OPERAZIONI</a:t>
            </a:r>
            <a:r>
              <a:rPr dirty="0" sz="3600" spc="-180" b="1">
                <a:latin typeface="Tahoma"/>
                <a:cs typeface="Tahoma"/>
              </a:rPr>
              <a:t> </a:t>
            </a:r>
            <a:r>
              <a:rPr dirty="0" sz="3600" spc="-70" b="1">
                <a:latin typeface="Tahoma"/>
                <a:cs typeface="Tahoma"/>
              </a:rPr>
              <a:t>DEGLI </a:t>
            </a:r>
            <a:r>
              <a:rPr dirty="0" sz="3600" spc="-10" b="1">
                <a:latin typeface="Tahoma"/>
                <a:cs typeface="Tahoma"/>
              </a:rPr>
              <a:t>UTENTI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98794" y="4847423"/>
            <a:ext cx="5577840" cy="1534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dirty="0" sz="1500">
                <a:latin typeface="Verdana"/>
                <a:cs typeface="Verdana"/>
              </a:rPr>
              <a:t>LE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OPERAZIONI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DEGLI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UTENTI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RAPPRESENTANO </a:t>
            </a:r>
            <a:r>
              <a:rPr dirty="0" sz="1500" spc="-40">
                <a:latin typeface="Verdana"/>
                <a:cs typeface="Verdana"/>
              </a:rPr>
              <a:t>OPERAZIONI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-95">
                <a:latin typeface="Verdana"/>
                <a:cs typeface="Verdana"/>
              </a:rPr>
              <a:t>PIU’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COMPLESSE</a:t>
            </a:r>
            <a:r>
              <a:rPr dirty="0" sz="1500" spc="-20">
                <a:latin typeface="Verdana"/>
                <a:cs typeface="Verdana"/>
              </a:rPr>
              <a:t> </a:t>
            </a:r>
            <a:r>
              <a:rPr dirty="0" sz="1500" spc="-155">
                <a:latin typeface="Verdana"/>
                <a:cs typeface="Verdana"/>
              </a:rPr>
              <a:t>DI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SEMPLICI</a:t>
            </a:r>
            <a:r>
              <a:rPr dirty="0" sz="1500" spc="-20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INSERIMENTI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5">
                <a:latin typeface="Verdana"/>
                <a:cs typeface="Verdana"/>
              </a:rPr>
              <a:t>O </a:t>
            </a:r>
            <a:r>
              <a:rPr dirty="0" sz="1500" spc="-55">
                <a:latin typeface="Verdana"/>
                <a:cs typeface="Verdana"/>
              </a:rPr>
              <a:t>MODIFICHE.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PERTANTO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SONO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IMPLEMENTATE ATTRAVERSO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LE</a:t>
            </a:r>
            <a:r>
              <a:rPr dirty="0" sz="1500" spc="-5">
                <a:latin typeface="Verdana"/>
                <a:cs typeface="Verdana"/>
              </a:rPr>
              <a:t> </a:t>
            </a:r>
            <a:r>
              <a:rPr dirty="0" sz="1500" b="1">
                <a:latin typeface="Tahoma"/>
                <a:cs typeface="Tahoma"/>
              </a:rPr>
              <a:t>PROCEDURE</a:t>
            </a:r>
            <a:r>
              <a:rPr dirty="0" sz="1500" spc="65" b="1">
                <a:latin typeface="Tahoma"/>
                <a:cs typeface="Tahoma"/>
              </a:rPr>
              <a:t> </a:t>
            </a:r>
            <a:r>
              <a:rPr dirty="0" sz="1500">
                <a:latin typeface="Verdana"/>
                <a:cs typeface="Verdana"/>
              </a:rPr>
              <a:t>E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SONO</a:t>
            </a:r>
            <a:r>
              <a:rPr dirty="0" sz="1500" spc="-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SCHEMATIZZATE TRAMITE</a:t>
            </a:r>
            <a:r>
              <a:rPr dirty="0" sz="1500" spc="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L’UTILIZZO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DELLE</a:t>
            </a:r>
            <a:r>
              <a:rPr dirty="0" sz="1500" spc="5">
                <a:latin typeface="Verdana"/>
                <a:cs typeface="Verdana"/>
              </a:rPr>
              <a:t> </a:t>
            </a:r>
            <a:r>
              <a:rPr dirty="0" sz="1500" b="1">
                <a:latin typeface="Tahoma"/>
                <a:cs typeface="Tahoma"/>
              </a:rPr>
              <a:t>SCHEDE</a:t>
            </a:r>
            <a:r>
              <a:rPr dirty="0" sz="1500" spc="5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DESCRITTORE OPERAZIONE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995" y="725804"/>
            <a:ext cx="5147310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/>
              <a:t>AGGIORNAMENTO</a:t>
            </a:r>
            <a:r>
              <a:rPr dirty="0" sz="3400" spc="-245"/>
              <a:t> </a:t>
            </a:r>
            <a:r>
              <a:rPr dirty="0" sz="3400" spc="-105"/>
              <a:t>VOLI</a:t>
            </a:r>
            <a:endParaRPr sz="340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93255" y="1674622"/>
          <a:ext cx="10822305" cy="4672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1690"/>
                <a:gridCol w="7371079"/>
              </a:tblGrid>
              <a:tr h="264795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OPER♙ZIONE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♙GGIORN♙MENTO</a:t>
                      </a:r>
                      <a:r>
                        <a:rPr dirty="0" sz="1100" spc="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VOLI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2630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40">
                          <a:latin typeface="Segoe UI Symbol"/>
                          <a:cs typeface="Segoe UI Symbol"/>
                        </a:rPr>
                        <a:t>SCOPO: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60">
                          <a:latin typeface="Segoe UI Symbol"/>
                          <a:cs typeface="Segoe UI Symbol"/>
                        </a:rPr>
                        <a:t>CONTROLL♙RE</a:t>
                      </a:r>
                      <a:r>
                        <a:rPr dirty="0" sz="1100" spc="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IL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PESO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DELL’♙EREO,</a:t>
                      </a:r>
                      <a:r>
                        <a:rPr dirty="0" sz="1100" spc="45">
                          <a:latin typeface="Segoe UI Symbol"/>
                          <a:cs typeface="Segoe UI Symbol"/>
                        </a:rPr>
                        <a:t> ST♙BILIRE</a:t>
                      </a:r>
                      <a:r>
                        <a:rPr dirty="0" sz="1100" spc="4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IL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NUMERO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POSTI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DISPONIBILI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  <a:p>
                      <a:pPr marL="5016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♙GGIORN♙RE</a:t>
                      </a:r>
                      <a:r>
                        <a:rPr dirty="0" sz="1100" spc="2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L’OR♙</a:t>
                      </a:r>
                      <a:r>
                        <a:rPr dirty="0" sz="1100" spc="2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EFFETTIV♙ </a:t>
                      </a:r>
                      <a:r>
                        <a:rPr dirty="0" sz="1100" spc="135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100" spc="3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VOLO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2630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♙RGOMENTI: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 marR="365760">
                        <a:lnSpc>
                          <a:spcPct val="106400"/>
                        </a:lnSpc>
                        <a:spcBef>
                          <a:spcPts val="70"/>
                        </a:spcBef>
                      </a:pPr>
                      <a:r>
                        <a:rPr dirty="0" sz="1100" spc="-85">
                          <a:latin typeface="Segoe UI Symbol"/>
                          <a:cs typeface="Segoe UI Symbol"/>
                        </a:rPr>
                        <a:t>I♙T♙,</a:t>
                      </a:r>
                      <a:r>
                        <a:rPr dirty="0" sz="1100" spc="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90">
                          <a:latin typeface="Segoe UI Symbol"/>
                          <a:cs typeface="Segoe UI Symbol"/>
                        </a:rPr>
                        <a:t>CODICE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VOLO,</a:t>
                      </a:r>
                      <a:r>
                        <a:rPr dirty="0" sz="1100" spc="-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55">
                          <a:latin typeface="Segoe UI Symbol"/>
                          <a:cs typeface="Segoe UI Symbol"/>
                        </a:rPr>
                        <a:t>OR♙</a:t>
                      </a:r>
                      <a:r>
                        <a:rPr dirty="0" sz="1100" spc="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P♙RTENZ♙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♙RRIVO</a:t>
                      </a:r>
                      <a:r>
                        <a:rPr dirty="0" sz="1100" spc="-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EFFETTIV♙,</a:t>
                      </a:r>
                      <a:r>
                        <a:rPr dirty="0" sz="1100" spc="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IC♙O</a:t>
                      </a:r>
                      <a:r>
                        <a:rPr dirty="0" sz="1100" spc="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P♙RTENZ♙,</a:t>
                      </a:r>
                      <a:r>
                        <a:rPr dirty="0" sz="1100" spc="-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IC♙O ♙RRIVO</a:t>
                      </a:r>
                      <a:r>
                        <a:rPr dirty="0" sz="1100" spc="-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 </a:t>
                      </a:r>
                      <a:r>
                        <a:rPr dirty="0" sz="1100" spc="-105">
                          <a:latin typeface="Segoe UI Symbol"/>
                          <a:cs typeface="Segoe UI Symbol"/>
                        </a:rPr>
                        <a:t>M♙RC♙</a:t>
                      </a:r>
                      <a:r>
                        <a:rPr dirty="0" sz="1100" spc="3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IMM♙TRICOL♙ZIONE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2630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40">
                          <a:latin typeface="Segoe UI Symbol"/>
                          <a:cs typeface="Segoe UI Symbol"/>
                        </a:rPr>
                        <a:t>RISULT♙TO: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>
                          <a:latin typeface="Segoe UI Symbol"/>
                          <a:cs typeface="Segoe UI Symbol"/>
                        </a:rPr>
                        <a:t>♙GGIORN♙MENTO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POSTI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DISPONIBILI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65">
                          <a:latin typeface="Segoe UI Symbol"/>
                          <a:cs typeface="Segoe UI Symbol"/>
                        </a:rPr>
                        <a:t>OR♙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EFFETTIV♙</a:t>
                      </a:r>
                      <a:r>
                        <a:rPr dirty="0" sz="1100" spc="1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VOLO,</a:t>
                      </a:r>
                      <a:r>
                        <a:rPr dirty="0" sz="11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95">
                          <a:latin typeface="Segoe UI Symbol"/>
                          <a:cs typeface="Segoe UI Symbol"/>
                        </a:rPr>
                        <a:t>DIVIETO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INSERIMENTO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DI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  <a:p>
                      <a:pPr marL="5016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100">
                          <a:latin typeface="Segoe UI Symbol"/>
                          <a:cs typeface="Segoe UI Symbol"/>
                        </a:rPr>
                        <a:t>♙EREI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CON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PESO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INFERIORE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365">
                          <a:latin typeface="Segoe UI Symbol"/>
                          <a:cs typeface="Segoe UI Symbol"/>
                        </a:rPr>
                        <a:t>♙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10000/ERRORE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ERRORI: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65">
                          <a:latin typeface="Segoe UI Symbol"/>
                          <a:cs typeface="Segoe UI Symbol"/>
                        </a:rPr>
                        <a:t>PESO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50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V♙LIDO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US♙: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Segoe UI Symbol"/>
                          <a:cs typeface="Segoe UI Symbol"/>
                        </a:rPr>
                        <a:t>♙EREO,</a:t>
                      </a:r>
                      <a:r>
                        <a:rPr dirty="0" sz="1100" spc="4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C♙RT♙IMB♙RCO,</a:t>
                      </a:r>
                      <a:r>
                        <a:rPr dirty="0" sz="11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VOLO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MODIFIC♙: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Segoe UI Symbol"/>
                          <a:cs typeface="Segoe UI Symbol"/>
                        </a:rPr>
                        <a:t>♙EREO,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VOLO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2630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PRIM♙: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Segoe UI Symbol"/>
                          <a:cs typeface="Segoe UI Symbol"/>
                        </a:rPr>
                        <a:t>L’OR♙</a:t>
                      </a:r>
                      <a:r>
                        <a:rPr dirty="0" sz="1100" spc="4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EFFETTIV♙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35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90">
                          <a:latin typeface="Segoe UI Symbol"/>
                          <a:cs typeface="Segoe UI Symbol"/>
                        </a:rPr>
                        <a:t>VOLO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I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POSTI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DISPONIBILI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50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SONO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♙GGIORN♙TI</a:t>
                      </a:r>
                      <a:r>
                        <a:rPr dirty="0" sz="1100" spc="3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IL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PESO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È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  <a:p>
                      <a:pPr marL="5016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100" spc="75">
                          <a:latin typeface="Segoe UI Symbol"/>
                          <a:cs typeface="Segoe UI Symbol"/>
                        </a:rPr>
                        <a:t>POSSIBILE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INSERIRLO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♙NCHE</a:t>
                      </a:r>
                      <a:r>
                        <a:rPr dirty="0" sz="1100" spc="5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MINORE</a:t>
                      </a:r>
                      <a:r>
                        <a:rPr dirty="0" sz="11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10000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2630"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35">
                          <a:latin typeface="Segoe UI Symbol"/>
                          <a:cs typeface="Segoe UI Symbol"/>
                        </a:rPr>
                        <a:t>POI: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0" marR="81915">
                        <a:lnSpc>
                          <a:spcPct val="106400"/>
                        </a:lnSpc>
                        <a:spcBef>
                          <a:spcPts val="75"/>
                        </a:spcBef>
                      </a:pPr>
                      <a:r>
                        <a:rPr dirty="0" sz="1100" spc="-65">
                          <a:latin typeface="Segoe UI Symbol"/>
                          <a:cs typeface="Segoe UI Symbol"/>
                        </a:rPr>
                        <a:t>OR♙</a:t>
                      </a:r>
                      <a:r>
                        <a:rPr dirty="0" sz="1100" spc="4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EFFETTIV♙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POSTI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DISPONIBILI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♙GGIORN♙TI</a:t>
                      </a:r>
                      <a:r>
                        <a:rPr dirty="0" sz="11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E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PESI </a:t>
                      </a:r>
                      <a:r>
                        <a:rPr dirty="0" sz="1100" spc="114">
                          <a:latin typeface="Segoe UI Symbol"/>
                          <a:cs typeface="Segoe UI Symbol"/>
                        </a:rPr>
                        <a:t>DEGLI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>
                          <a:latin typeface="Segoe UI Symbol"/>
                          <a:cs typeface="Segoe UI Symbol"/>
                        </a:rPr>
                        <a:t>♙EREI</a:t>
                      </a:r>
                      <a:r>
                        <a:rPr dirty="0" sz="1100" spc="4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100">
                          <a:latin typeface="Segoe UI Symbol"/>
                          <a:cs typeface="Segoe UI Symbol"/>
                        </a:rPr>
                        <a:t>CHE</a:t>
                      </a:r>
                      <a:r>
                        <a:rPr dirty="0" sz="11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VENGONO 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INSERITI </a:t>
                      </a:r>
                      <a:r>
                        <a:rPr dirty="0" sz="1100" spc="75">
                          <a:latin typeface="Segoe UI Symbol"/>
                          <a:cs typeface="Segoe UI Symbol"/>
                        </a:rPr>
                        <a:t>SOLO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5">
                          <a:latin typeface="Segoe UI Symbol"/>
                          <a:cs typeface="Segoe UI Symbol"/>
                        </a:rPr>
                        <a:t>SUPERIORI</a:t>
                      </a:r>
                      <a:r>
                        <a:rPr dirty="0" sz="1100" spc="5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365">
                          <a:latin typeface="Segoe UI Symbol"/>
                          <a:cs typeface="Segoe UI Symbol"/>
                        </a:rPr>
                        <a:t>♙</a:t>
                      </a:r>
                      <a:r>
                        <a:rPr dirty="0" sz="11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10000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8426" rIns="0" bIns="0" rtlCol="0" vert="horz">
            <a:spAutoFit/>
          </a:bodyPr>
          <a:lstStyle/>
          <a:p>
            <a:pPr marL="4965065">
              <a:lnSpc>
                <a:spcPct val="100000"/>
              </a:lnSpc>
              <a:spcBef>
                <a:spcPts val="100"/>
              </a:spcBef>
            </a:pPr>
            <a:r>
              <a:rPr dirty="0" spc="180"/>
              <a:t>CLASSE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88327" y="1944116"/>
          <a:ext cx="11271885" cy="4552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4235"/>
                <a:gridCol w="6508750"/>
              </a:tblGrid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7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OPER♙ZIONE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7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CL♙SSE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2815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75">
                          <a:latin typeface="Segoe UI Symbol"/>
                          <a:cs typeface="Segoe UI Symbol"/>
                        </a:rPr>
                        <a:t>SCOPO: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D♙TO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L’IMPORTO</a:t>
                      </a:r>
                      <a:r>
                        <a:rPr dirty="0" sz="17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204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700" spc="1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P♙G♙MENTO,</a:t>
                      </a:r>
                      <a:r>
                        <a:rPr dirty="0" sz="17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CONOSCERE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SE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13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70">
                          <a:latin typeface="Segoe UI Symbol"/>
                          <a:cs typeface="Segoe UI Symbol"/>
                        </a:rPr>
                        <a:t>SI</a:t>
                      </a:r>
                      <a:r>
                        <a:rPr dirty="0" sz="1700" spc="9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45">
                          <a:latin typeface="Segoe UI Symbol"/>
                          <a:cs typeface="Segoe UI Symbol"/>
                        </a:rPr>
                        <a:t>VI♙GGI♙</a:t>
                      </a:r>
                      <a:r>
                        <a:rPr dirty="0" sz="17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IN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BUSINESS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45">
                          <a:latin typeface="Segoe UI Symbol"/>
                          <a:cs typeface="Segoe UI Symbol"/>
                        </a:rPr>
                        <a:t>♙RGOMENTI: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125">
                          <a:latin typeface="Segoe UI Symbol"/>
                          <a:cs typeface="Segoe UI Symbol"/>
                        </a:rPr>
                        <a:t>IMPORTO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P♙G♙MENTO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75">
                          <a:latin typeface="Segoe UI Symbol"/>
                          <a:cs typeface="Segoe UI Symbol"/>
                        </a:rPr>
                        <a:t>RISULT♙TO: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19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95">
                          <a:latin typeface="Segoe UI Symbol"/>
                          <a:cs typeface="Segoe UI Symbol"/>
                        </a:rPr>
                        <a:t>BUSINESS/ERRORE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90">
                          <a:latin typeface="Segoe UI Symbol"/>
                          <a:cs typeface="Segoe UI Symbol"/>
                        </a:rPr>
                        <a:t>ERRORI: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D♙TI</a:t>
                      </a:r>
                      <a:r>
                        <a:rPr dirty="0" sz="1700" spc="10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75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700" spc="12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PRESENTI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-20">
                          <a:latin typeface="Segoe UI Symbol"/>
                          <a:cs typeface="Segoe UI Symbol"/>
                        </a:rPr>
                        <a:t>US♙: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P♙G♙MENTO,</a:t>
                      </a:r>
                      <a:r>
                        <a:rPr dirty="0" sz="1700" spc="4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75">
                          <a:latin typeface="Segoe UI Symbol"/>
                          <a:cs typeface="Segoe UI Symbol"/>
                        </a:rPr>
                        <a:t>BIGLIETTO,</a:t>
                      </a:r>
                      <a:r>
                        <a:rPr dirty="0" sz="1700" spc="5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VOLO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MODIFIC♙: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75">
                          <a:latin typeface="Segoe UI Symbol"/>
                          <a:cs typeface="Segoe UI Symbol"/>
                        </a:rPr>
                        <a:t>BIGLIETTO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2815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PRIM♙: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L’IMPORTO</a:t>
                      </a:r>
                      <a:r>
                        <a:rPr dirty="0" sz="1700" spc="5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204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</a:t>
                      </a:r>
                      <a:r>
                        <a:rPr dirty="0" sz="17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75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7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45">
                          <a:latin typeface="Segoe UI Symbol"/>
                          <a:cs typeface="Segoe UI Symbol"/>
                        </a:rPr>
                        <a:t>CORRISPONDEV♙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13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-130">
                          <a:latin typeface="Segoe UI Symbol"/>
                          <a:cs typeface="Segoe UI Symbol"/>
                        </a:rPr>
                        <a:t>♙LL♙</a:t>
                      </a:r>
                      <a:r>
                        <a:rPr dirty="0" sz="1700" spc="1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1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40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700" spc="9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VOLO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70">
                          <a:latin typeface="Segoe UI Symbol"/>
                          <a:cs typeface="Segoe UI Symbol"/>
                        </a:rPr>
                        <a:t>POI: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PER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UN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5">
                          <a:latin typeface="Segoe UI Symbol"/>
                          <a:cs typeface="Segoe UI Symbol"/>
                        </a:rPr>
                        <a:t>IMPORTO</a:t>
                      </a:r>
                      <a:r>
                        <a:rPr dirty="0" sz="17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SUPERIORE</a:t>
                      </a:r>
                      <a:r>
                        <a:rPr dirty="0" sz="17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565">
                          <a:latin typeface="Segoe UI Symbol"/>
                          <a:cs typeface="Segoe UI Symbol"/>
                        </a:rPr>
                        <a:t>♙</a:t>
                      </a:r>
                      <a:r>
                        <a:rPr dirty="0" sz="1700" spc="10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500,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0">
                          <a:latin typeface="Segoe UI Symbol"/>
                          <a:cs typeface="Segoe UI Symbol"/>
                        </a:rPr>
                        <a:t>L♙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PUO’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13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ESSERE</a:t>
                      </a:r>
                      <a:r>
                        <a:rPr dirty="0" sz="1700" spc="114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BUSINESS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8426" rIns="0" bIns="0" rtlCol="0" vert="horz">
            <a:spAutoFit/>
          </a:bodyPr>
          <a:lstStyle/>
          <a:p>
            <a:pPr marL="469011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ECONOMY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78269" y="1778507"/>
          <a:ext cx="11167110" cy="4763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9485"/>
                <a:gridCol w="6308724"/>
              </a:tblGrid>
              <a:tr h="33591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OPER♙ZIONE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ECONOM▼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630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75">
                          <a:latin typeface="Segoe UI Symbol"/>
                          <a:cs typeface="Segoe UI Symbol"/>
                        </a:rPr>
                        <a:t>SCOPO: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D♙TO</a:t>
                      </a:r>
                      <a:r>
                        <a:rPr dirty="0" sz="17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L’IMPORTO</a:t>
                      </a:r>
                      <a:r>
                        <a:rPr dirty="0" sz="17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204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P♙G♙MENTO,</a:t>
                      </a:r>
                      <a:r>
                        <a:rPr dirty="0" sz="17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00">
                          <a:latin typeface="Segoe UI Symbol"/>
                          <a:cs typeface="Segoe UI Symbol"/>
                        </a:rPr>
                        <a:t>CONOSCERE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2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110">
                          <a:latin typeface="Segoe UI Symbol"/>
                          <a:cs typeface="Segoe UI Symbol"/>
                        </a:rPr>
                        <a:t>SE</a:t>
                      </a:r>
                      <a:r>
                        <a:rPr dirty="0" sz="1700" spc="9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65">
                          <a:latin typeface="Segoe UI Symbol"/>
                          <a:cs typeface="Segoe UI Symbol"/>
                        </a:rPr>
                        <a:t>SI</a:t>
                      </a:r>
                      <a:r>
                        <a:rPr dirty="0" sz="1700" spc="7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45">
                          <a:latin typeface="Segoe UI Symbol"/>
                          <a:cs typeface="Segoe UI Symbol"/>
                        </a:rPr>
                        <a:t>VI♙GGI♙</a:t>
                      </a:r>
                      <a:r>
                        <a:rPr dirty="0" sz="1700" spc="7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IN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9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ECONOM▼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45">
                          <a:latin typeface="Segoe UI Symbol"/>
                          <a:cs typeface="Segoe UI Symbol"/>
                        </a:rPr>
                        <a:t>♙RGOMENTI: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125">
                          <a:latin typeface="Segoe UI Symbol"/>
                          <a:cs typeface="Segoe UI Symbol"/>
                        </a:rPr>
                        <a:t>IMPORTO</a:t>
                      </a:r>
                      <a:r>
                        <a:rPr dirty="0" sz="1700" spc="8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P♙G♙MENTO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75">
                          <a:latin typeface="Segoe UI Symbol"/>
                          <a:cs typeface="Segoe UI Symbol"/>
                        </a:rPr>
                        <a:t>RISULT♙TO: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1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60">
                          <a:latin typeface="Segoe UI Symbol"/>
                          <a:cs typeface="Segoe UI Symbol"/>
                        </a:rPr>
                        <a:t>ECONOM▼/ERRORE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90">
                          <a:latin typeface="Segoe UI Symbol"/>
                          <a:cs typeface="Segoe UI Symbol"/>
                        </a:rPr>
                        <a:t>ERRORI: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D♙TI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75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700" spc="1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5">
                          <a:latin typeface="Segoe UI Symbol"/>
                          <a:cs typeface="Segoe UI Symbol"/>
                        </a:rPr>
                        <a:t>PRESENTI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 spc="-20">
                          <a:latin typeface="Segoe UI Symbol"/>
                          <a:cs typeface="Segoe UI Symbol"/>
                        </a:rPr>
                        <a:t>US♙: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P♙G♙MENTO,</a:t>
                      </a:r>
                      <a:r>
                        <a:rPr dirty="0" sz="17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75">
                          <a:latin typeface="Segoe UI Symbol"/>
                          <a:cs typeface="Segoe UI Symbol"/>
                        </a:rPr>
                        <a:t>BIGLIETTO,</a:t>
                      </a:r>
                      <a:r>
                        <a:rPr dirty="0" sz="17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VOLO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MODIFIC♙: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80">
                          <a:latin typeface="Segoe UI Symbol"/>
                          <a:cs typeface="Segoe UI Symbol"/>
                        </a:rPr>
                        <a:t>BIGLIETTO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630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PRIM♙: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L’IMPORTO</a:t>
                      </a:r>
                      <a:r>
                        <a:rPr dirty="0" sz="17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204">
                          <a:latin typeface="Segoe UI Symbol"/>
                          <a:cs typeface="Segoe UI Symbol"/>
                        </a:rPr>
                        <a:t>DEL</a:t>
                      </a:r>
                      <a:r>
                        <a:rPr dirty="0" sz="1700" spc="6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P♙G♙MENTO</a:t>
                      </a:r>
                      <a:r>
                        <a:rPr dirty="0" sz="1700" spc="4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50">
                          <a:latin typeface="Segoe UI Symbol"/>
                          <a:cs typeface="Segoe UI Symbol"/>
                        </a:rPr>
                        <a:t>NON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2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50">
                          <a:latin typeface="Segoe UI Symbol"/>
                          <a:cs typeface="Segoe UI Symbol"/>
                        </a:rPr>
                        <a:t>CORRISPONDEV♙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40">
                          <a:latin typeface="Segoe UI Symbol"/>
                          <a:cs typeface="Segoe UI Symbol"/>
                        </a:rPr>
                        <a:t>♙LL♙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CL♙SSE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40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700" spc="11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VOLO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6305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70">
                          <a:latin typeface="Segoe UI Symbol"/>
                          <a:cs typeface="Segoe UI Symbol"/>
                        </a:rPr>
                        <a:t>POI: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700" spc="140">
                          <a:latin typeface="Segoe UI Symbol"/>
                          <a:cs typeface="Segoe UI Symbol"/>
                        </a:rPr>
                        <a:t>PER</a:t>
                      </a:r>
                      <a:r>
                        <a:rPr dirty="0" sz="17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UN</a:t>
                      </a:r>
                      <a:r>
                        <a:rPr dirty="0" sz="17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IMPORTO</a:t>
                      </a:r>
                      <a:r>
                        <a:rPr dirty="0" sz="1700" spc="3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14">
                          <a:latin typeface="Segoe UI Symbol"/>
                          <a:cs typeface="Segoe UI Symbol"/>
                        </a:rPr>
                        <a:t>SUPERIORE</a:t>
                      </a:r>
                      <a:r>
                        <a:rPr dirty="0" sz="1700" spc="4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565">
                          <a:latin typeface="Segoe UI Symbol"/>
                          <a:cs typeface="Segoe UI Symbol"/>
                        </a:rPr>
                        <a:t>♙</a:t>
                      </a:r>
                      <a:r>
                        <a:rPr dirty="0" sz="1700" spc="10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>
                          <a:latin typeface="Segoe UI Symbol"/>
                          <a:cs typeface="Segoe UI Symbol"/>
                        </a:rPr>
                        <a:t>800,</a:t>
                      </a:r>
                      <a:r>
                        <a:rPr dirty="0" sz="1700" spc="6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0">
                          <a:latin typeface="Segoe UI Symbol"/>
                          <a:cs typeface="Segoe UI Symbol"/>
                        </a:rPr>
                        <a:t>L♙</a:t>
                      </a:r>
                      <a:r>
                        <a:rPr dirty="0" sz="1700" spc="5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CL♙SSE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  <a:p>
                      <a:pPr marL="522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700" spc="75">
                          <a:latin typeface="Segoe UI Symbol"/>
                          <a:cs typeface="Segoe UI Symbol"/>
                        </a:rPr>
                        <a:t>NON</a:t>
                      </a:r>
                      <a:r>
                        <a:rPr dirty="0" sz="1700" spc="8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00">
                          <a:latin typeface="Segoe UI Symbol"/>
                          <a:cs typeface="Segoe UI Symbol"/>
                        </a:rPr>
                        <a:t>PUO’</a:t>
                      </a:r>
                      <a:r>
                        <a:rPr dirty="0" sz="1700" spc="9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120">
                          <a:latin typeface="Segoe UI Symbol"/>
                          <a:cs typeface="Segoe UI Symbol"/>
                        </a:rPr>
                        <a:t>ESSERE</a:t>
                      </a:r>
                      <a:r>
                        <a:rPr dirty="0" sz="1700" spc="1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700" spc="-10">
                          <a:latin typeface="Segoe UI Symbol"/>
                          <a:cs typeface="Segoe UI Symbol"/>
                        </a:rPr>
                        <a:t>ECONOM▼</a:t>
                      </a:r>
                      <a:endParaRPr sz="17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300" y="2142744"/>
            <a:ext cx="5559552" cy="31135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7300" rIns="0" bIns="0" rtlCol="0" vert="horz">
            <a:spAutoFit/>
          </a:bodyPr>
          <a:lstStyle/>
          <a:p>
            <a:pPr marL="400685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TAVOLA</a:t>
            </a:r>
            <a:r>
              <a:rPr dirty="0" sz="4000" spc="-114"/>
              <a:t> </a:t>
            </a:r>
            <a:r>
              <a:rPr dirty="0" sz="4000" spc="110"/>
              <a:t>DELLE</a:t>
            </a:r>
            <a:r>
              <a:rPr dirty="0" sz="4000" spc="-250"/>
              <a:t> </a:t>
            </a:r>
            <a:r>
              <a:rPr dirty="0" sz="4000" spc="-60"/>
              <a:t>OPERAZIONI</a:t>
            </a:r>
            <a:endParaRPr sz="4000"/>
          </a:p>
        </p:txBody>
      </p:sp>
      <p:sp>
        <p:nvSpPr>
          <p:cNvPr id="4" name="object 4" descr=""/>
          <p:cNvSpPr txBox="1"/>
          <p:nvPr/>
        </p:nvSpPr>
        <p:spPr>
          <a:xfrm>
            <a:off x="1015390" y="5844641"/>
            <a:ext cx="103162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TAVOLA</a:t>
            </a:r>
            <a:r>
              <a:rPr dirty="0" u="sng" sz="14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DELLE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OPERAZIONI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CONTA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QUANTE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VOLTE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LANCIATA</a:t>
            </a:r>
            <a:r>
              <a:rPr dirty="0" u="sng" sz="14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UN’OPERAZIONE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SENZA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CONSIDERARE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L’ESITO</a:t>
            </a:r>
            <a:endParaRPr sz="1400">
              <a:latin typeface="Verdana"/>
              <a:cs typeface="Verdan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69824" y="3013726"/>
          <a:ext cx="5859145" cy="1270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/>
                <a:gridCol w="1003935"/>
                <a:gridCol w="1291589"/>
                <a:gridCol w="1459230"/>
              </a:tblGrid>
              <a:tr h="195580">
                <a:tc>
                  <a:txBody>
                    <a:bodyPr/>
                    <a:lstStyle/>
                    <a:p>
                      <a:pPr marL="546735">
                        <a:lnSpc>
                          <a:spcPts val="1185"/>
                        </a:lnSpc>
                      </a:pPr>
                      <a:r>
                        <a:rPr dirty="0" sz="1000" spc="40" b="1">
                          <a:latin typeface="Tahoma"/>
                          <a:cs typeface="Tahoma"/>
                        </a:rPr>
                        <a:t>OPERAZIONE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ts val="1185"/>
                        </a:lnSpc>
                      </a:pPr>
                      <a:r>
                        <a:rPr dirty="0" sz="1000" spc="-20" b="1">
                          <a:latin typeface="Tahoma"/>
                          <a:cs typeface="Tahoma"/>
                        </a:rPr>
                        <a:t>TIPO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185"/>
                        </a:lnSpc>
                      </a:pPr>
                      <a:r>
                        <a:rPr dirty="0" sz="1000" spc="-10" b="1">
                          <a:latin typeface="Tahoma"/>
                          <a:cs typeface="Tahoma"/>
                        </a:rPr>
                        <a:t>VOLUME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ts val="1185"/>
                        </a:lnSpc>
                      </a:pPr>
                      <a:r>
                        <a:rPr dirty="0" sz="1000" spc="-10" b="1">
                          <a:latin typeface="Tahoma"/>
                          <a:cs typeface="Tahoma"/>
                        </a:rPr>
                        <a:t>PERIODO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</a:tr>
              <a:tr h="504190">
                <a:tc>
                  <a:txBody>
                    <a:bodyPr/>
                    <a:lstStyle/>
                    <a:p>
                      <a:pPr marL="501650" marR="339090">
                        <a:lnSpc>
                          <a:spcPct val="107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 b="1">
                          <a:latin typeface="Tahoma"/>
                          <a:cs typeface="Tahoma"/>
                        </a:rPr>
                        <a:t>AGGIORNAMENTO </a:t>
                      </a:r>
                      <a:r>
                        <a:rPr dirty="0" sz="1000" spc="-20" b="1">
                          <a:latin typeface="Tahoma"/>
                          <a:cs typeface="Tahoma"/>
                        </a:rPr>
                        <a:t>VOLI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26034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Verdana"/>
                          <a:cs typeface="Verdana"/>
                        </a:rPr>
                        <a:t>B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150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SETTIMANA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4290"/>
                </a:tc>
              </a:tr>
              <a:tr h="346075">
                <a:tc>
                  <a:txBody>
                    <a:bodyPr/>
                    <a:lstStyle/>
                    <a:p>
                      <a:pPr algn="r" marR="302895">
                        <a:lnSpc>
                          <a:spcPts val="1165"/>
                        </a:lnSpc>
                      </a:pPr>
                      <a:r>
                        <a:rPr dirty="0" sz="1000" spc="10" b="1">
                          <a:latin typeface="Tahoma"/>
                          <a:cs typeface="Tahoma"/>
                        </a:rPr>
                        <a:t>CLASSE</a:t>
                      </a:r>
                      <a:r>
                        <a:rPr dirty="0" sz="1000" spc="19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000" spc="-10" b="1">
                          <a:latin typeface="Tahoma"/>
                          <a:cs typeface="Tahoma"/>
                        </a:rPr>
                        <a:t>BUSINESS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ts val="1630"/>
                        </a:lnSpc>
                      </a:pPr>
                      <a:r>
                        <a:rPr dirty="0" sz="1400" spc="-50">
                          <a:latin typeface="Verdana"/>
                          <a:cs typeface="Verdana"/>
                        </a:rPr>
                        <a:t>B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1630"/>
                        </a:lnSpc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200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1630"/>
                        </a:lnSpc>
                      </a:pPr>
                      <a:r>
                        <a:rPr dirty="0" sz="1400" spc="-20">
                          <a:latin typeface="Verdana"/>
                          <a:cs typeface="Verdana"/>
                        </a:rPr>
                        <a:t>MESE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r" marR="289560">
                        <a:lnSpc>
                          <a:spcPts val="1170"/>
                        </a:lnSpc>
                      </a:pPr>
                      <a:r>
                        <a:rPr dirty="0" sz="1000" spc="10" b="1">
                          <a:latin typeface="Tahoma"/>
                          <a:cs typeface="Tahoma"/>
                        </a:rPr>
                        <a:t>CLASSE</a:t>
                      </a:r>
                      <a:r>
                        <a:rPr dirty="0" sz="1000" spc="19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000" spc="-10" b="1">
                          <a:latin typeface="Tahoma"/>
                          <a:cs typeface="Tahoma"/>
                        </a:rPr>
                        <a:t>ECONOMY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ts val="1630"/>
                        </a:lnSpc>
                      </a:pPr>
                      <a:r>
                        <a:rPr dirty="0" sz="1400" spc="-50">
                          <a:latin typeface="Verdana"/>
                          <a:cs typeface="Verdana"/>
                        </a:rPr>
                        <a:t>B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1630"/>
                        </a:lnSpc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200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1630"/>
                        </a:lnSpc>
                      </a:pPr>
                      <a:r>
                        <a:rPr dirty="0" sz="1400" spc="-20">
                          <a:latin typeface="Verdana"/>
                          <a:cs typeface="Verdana"/>
                        </a:rPr>
                        <a:t>MESE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94258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163448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0" b="1">
                <a:latin typeface="Tahoma"/>
                <a:cs typeface="Tahoma"/>
              </a:rPr>
              <a:t>INDICE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177762" y="3987685"/>
            <a:ext cx="621030" cy="386715"/>
          </a:xfrm>
          <a:custGeom>
            <a:avLst/>
            <a:gdLst/>
            <a:ahLst/>
            <a:cxnLst/>
            <a:rect l="l" t="t" r="r" b="b"/>
            <a:pathLst>
              <a:path w="621029" h="386714">
                <a:moveTo>
                  <a:pt x="405650" y="270167"/>
                </a:moveTo>
                <a:lnTo>
                  <a:pt x="363753" y="259397"/>
                </a:lnTo>
                <a:lnTo>
                  <a:pt x="359943" y="252539"/>
                </a:lnTo>
                <a:lnTo>
                  <a:pt x="355180" y="246176"/>
                </a:lnTo>
                <a:lnTo>
                  <a:pt x="354622" y="245694"/>
                </a:lnTo>
                <a:lnTo>
                  <a:pt x="348513" y="240309"/>
                </a:lnTo>
                <a:lnTo>
                  <a:pt x="363753" y="217297"/>
                </a:lnTo>
                <a:lnTo>
                  <a:pt x="344703" y="207518"/>
                </a:lnTo>
                <a:lnTo>
                  <a:pt x="329476" y="199682"/>
                </a:lnTo>
                <a:lnTo>
                  <a:pt x="284721" y="207518"/>
                </a:lnTo>
                <a:lnTo>
                  <a:pt x="275831" y="205117"/>
                </a:lnTo>
                <a:lnTo>
                  <a:pt x="274243" y="204774"/>
                </a:lnTo>
                <a:lnTo>
                  <a:pt x="274243" y="282397"/>
                </a:lnTo>
                <a:lnTo>
                  <a:pt x="268706" y="296608"/>
                </a:lnTo>
                <a:lnTo>
                  <a:pt x="253530" y="308279"/>
                </a:lnTo>
                <a:lnTo>
                  <a:pt x="230860" y="316191"/>
                </a:lnTo>
                <a:lnTo>
                  <a:pt x="202819" y="319112"/>
                </a:lnTo>
                <a:lnTo>
                  <a:pt x="174790" y="316191"/>
                </a:lnTo>
                <a:lnTo>
                  <a:pt x="152120" y="308279"/>
                </a:lnTo>
                <a:lnTo>
                  <a:pt x="136944" y="296608"/>
                </a:lnTo>
                <a:lnTo>
                  <a:pt x="131406" y="282397"/>
                </a:lnTo>
                <a:lnTo>
                  <a:pt x="136994" y="268198"/>
                </a:lnTo>
                <a:lnTo>
                  <a:pt x="137071" y="267995"/>
                </a:lnTo>
                <a:lnTo>
                  <a:pt x="152476" y="256336"/>
                </a:lnTo>
                <a:lnTo>
                  <a:pt x="174993" y="248602"/>
                </a:lnTo>
                <a:lnTo>
                  <a:pt x="174523" y="248602"/>
                </a:lnTo>
                <a:lnTo>
                  <a:pt x="202819" y="245694"/>
                </a:lnTo>
                <a:lnTo>
                  <a:pt x="230860" y="248602"/>
                </a:lnTo>
                <a:lnTo>
                  <a:pt x="253530" y="256514"/>
                </a:lnTo>
                <a:lnTo>
                  <a:pt x="268706" y="268198"/>
                </a:lnTo>
                <a:lnTo>
                  <a:pt x="274243" y="282397"/>
                </a:lnTo>
                <a:lnTo>
                  <a:pt x="274243" y="204774"/>
                </a:lnTo>
                <a:lnTo>
                  <a:pt x="266509" y="203047"/>
                </a:lnTo>
                <a:lnTo>
                  <a:pt x="256997" y="201244"/>
                </a:lnTo>
                <a:lnTo>
                  <a:pt x="247573" y="199682"/>
                </a:lnTo>
                <a:lnTo>
                  <a:pt x="226631" y="178142"/>
                </a:lnTo>
                <a:lnTo>
                  <a:pt x="179019" y="178142"/>
                </a:lnTo>
                <a:lnTo>
                  <a:pt x="158064" y="199682"/>
                </a:lnTo>
                <a:lnTo>
                  <a:pt x="148247" y="201244"/>
                </a:lnTo>
                <a:lnTo>
                  <a:pt x="138785" y="203047"/>
                </a:lnTo>
                <a:lnTo>
                  <a:pt x="129679" y="205117"/>
                </a:lnTo>
                <a:lnTo>
                  <a:pt x="120929" y="207518"/>
                </a:lnTo>
                <a:lnTo>
                  <a:pt x="76174" y="199682"/>
                </a:lnTo>
                <a:lnTo>
                  <a:pt x="42849" y="216814"/>
                </a:lnTo>
                <a:lnTo>
                  <a:pt x="57124" y="239814"/>
                </a:lnTo>
                <a:lnTo>
                  <a:pt x="50469" y="245694"/>
                </a:lnTo>
                <a:lnTo>
                  <a:pt x="45707" y="252539"/>
                </a:lnTo>
                <a:lnTo>
                  <a:pt x="41897" y="258902"/>
                </a:lnTo>
                <a:lnTo>
                  <a:pt x="0" y="269671"/>
                </a:lnTo>
                <a:lnTo>
                  <a:pt x="0" y="294144"/>
                </a:lnTo>
                <a:lnTo>
                  <a:pt x="41897" y="304914"/>
                </a:lnTo>
                <a:lnTo>
                  <a:pt x="45707" y="311772"/>
                </a:lnTo>
                <a:lnTo>
                  <a:pt x="50469" y="318135"/>
                </a:lnTo>
                <a:lnTo>
                  <a:pt x="57124" y="324002"/>
                </a:lnTo>
                <a:lnTo>
                  <a:pt x="42849" y="347014"/>
                </a:lnTo>
                <a:lnTo>
                  <a:pt x="76174" y="364134"/>
                </a:lnTo>
                <a:lnTo>
                  <a:pt x="120929" y="356793"/>
                </a:lnTo>
                <a:lnTo>
                  <a:pt x="129679" y="359194"/>
                </a:lnTo>
                <a:lnTo>
                  <a:pt x="138785" y="361264"/>
                </a:lnTo>
                <a:lnTo>
                  <a:pt x="148247" y="363067"/>
                </a:lnTo>
                <a:lnTo>
                  <a:pt x="158064" y="364629"/>
                </a:lnTo>
                <a:lnTo>
                  <a:pt x="179019" y="386168"/>
                </a:lnTo>
                <a:lnTo>
                  <a:pt x="226631" y="386168"/>
                </a:lnTo>
                <a:lnTo>
                  <a:pt x="247573" y="364629"/>
                </a:lnTo>
                <a:lnTo>
                  <a:pt x="257403" y="363067"/>
                </a:lnTo>
                <a:lnTo>
                  <a:pt x="266865" y="361264"/>
                </a:lnTo>
                <a:lnTo>
                  <a:pt x="275971" y="359194"/>
                </a:lnTo>
                <a:lnTo>
                  <a:pt x="284721" y="356793"/>
                </a:lnTo>
                <a:lnTo>
                  <a:pt x="329476" y="364629"/>
                </a:lnTo>
                <a:lnTo>
                  <a:pt x="344284" y="356793"/>
                </a:lnTo>
                <a:lnTo>
                  <a:pt x="362800" y="347014"/>
                </a:lnTo>
                <a:lnTo>
                  <a:pt x="348513" y="324497"/>
                </a:lnTo>
                <a:lnTo>
                  <a:pt x="354622" y="319112"/>
                </a:lnTo>
                <a:lnTo>
                  <a:pt x="355180" y="318617"/>
                </a:lnTo>
                <a:lnTo>
                  <a:pt x="359943" y="312254"/>
                </a:lnTo>
                <a:lnTo>
                  <a:pt x="363753" y="305409"/>
                </a:lnTo>
                <a:lnTo>
                  <a:pt x="405650" y="294640"/>
                </a:lnTo>
                <a:lnTo>
                  <a:pt x="405650" y="270167"/>
                </a:lnTo>
                <a:close/>
              </a:path>
              <a:path w="621029" h="386714">
                <a:moveTo>
                  <a:pt x="620864" y="91998"/>
                </a:moveTo>
                <a:lnTo>
                  <a:pt x="578967" y="81229"/>
                </a:lnTo>
                <a:lnTo>
                  <a:pt x="575157" y="74383"/>
                </a:lnTo>
                <a:lnTo>
                  <a:pt x="570395" y="68021"/>
                </a:lnTo>
                <a:lnTo>
                  <a:pt x="569836" y="67525"/>
                </a:lnTo>
                <a:lnTo>
                  <a:pt x="563727" y="62141"/>
                </a:lnTo>
                <a:lnTo>
                  <a:pt x="578967" y="39141"/>
                </a:lnTo>
                <a:lnTo>
                  <a:pt x="559904" y="29349"/>
                </a:lnTo>
                <a:lnTo>
                  <a:pt x="544677" y="21539"/>
                </a:lnTo>
                <a:lnTo>
                  <a:pt x="499922" y="29349"/>
                </a:lnTo>
                <a:lnTo>
                  <a:pt x="491172" y="26962"/>
                </a:lnTo>
                <a:lnTo>
                  <a:pt x="489445" y="26581"/>
                </a:lnTo>
                <a:lnTo>
                  <a:pt x="489445" y="104241"/>
                </a:lnTo>
                <a:lnTo>
                  <a:pt x="483781" y="118440"/>
                </a:lnTo>
                <a:lnTo>
                  <a:pt x="468376" y="130111"/>
                </a:lnTo>
                <a:lnTo>
                  <a:pt x="445668" y="138036"/>
                </a:lnTo>
                <a:lnTo>
                  <a:pt x="418033" y="140944"/>
                </a:lnTo>
                <a:lnTo>
                  <a:pt x="390004" y="138036"/>
                </a:lnTo>
                <a:lnTo>
                  <a:pt x="367322" y="130111"/>
                </a:lnTo>
                <a:lnTo>
                  <a:pt x="352145" y="118440"/>
                </a:lnTo>
                <a:lnTo>
                  <a:pt x="346608" y="104241"/>
                </a:lnTo>
                <a:lnTo>
                  <a:pt x="352285" y="90030"/>
                </a:lnTo>
                <a:lnTo>
                  <a:pt x="367677" y="78359"/>
                </a:lnTo>
                <a:lnTo>
                  <a:pt x="390398" y="70446"/>
                </a:lnTo>
                <a:lnTo>
                  <a:pt x="418033" y="67525"/>
                </a:lnTo>
                <a:lnTo>
                  <a:pt x="446062" y="70446"/>
                </a:lnTo>
                <a:lnTo>
                  <a:pt x="468744" y="78359"/>
                </a:lnTo>
                <a:lnTo>
                  <a:pt x="483920" y="90030"/>
                </a:lnTo>
                <a:lnTo>
                  <a:pt x="489445" y="104241"/>
                </a:lnTo>
                <a:lnTo>
                  <a:pt x="489445" y="26581"/>
                </a:lnTo>
                <a:lnTo>
                  <a:pt x="482066" y="24892"/>
                </a:lnTo>
                <a:lnTo>
                  <a:pt x="472605" y="23088"/>
                </a:lnTo>
                <a:lnTo>
                  <a:pt x="462788" y="21539"/>
                </a:lnTo>
                <a:lnTo>
                  <a:pt x="441833" y="0"/>
                </a:lnTo>
                <a:lnTo>
                  <a:pt x="394220" y="0"/>
                </a:lnTo>
                <a:lnTo>
                  <a:pt x="373278" y="21539"/>
                </a:lnTo>
                <a:lnTo>
                  <a:pt x="363461" y="23088"/>
                </a:lnTo>
                <a:lnTo>
                  <a:pt x="353987" y="24892"/>
                </a:lnTo>
                <a:lnTo>
                  <a:pt x="344881" y="26962"/>
                </a:lnTo>
                <a:lnTo>
                  <a:pt x="336143" y="29349"/>
                </a:lnTo>
                <a:lnTo>
                  <a:pt x="291388" y="21539"/>
                </a:lnTo>
                <a:lnTo>
                  <a:pt x="257098" y="39141"/>
                </a:lnTo>
                <a:lnTo>
                  <a:pt x="272338" y="62141"/>
                </a:lnTo>
                <a:lnTo>
                  <a:pt x="265671" y="68021"/>
                </a:lnTo>
                <a:lnTo>
                  <a:pt x="260908" y="74383"/>
                </a:lnTo>
                <a:lnTo>
                  <a:pt x="257098" y="81229"/>
                </a:lnTo>
                <a:lnTo>
                  <a:pt x="215201" y="91998"/>
                </a:lnTo>
                <a:lnTo>
                  <a:pt x="215201" y="116471"/>
                </a:lnTo>
                <a:lnTo>
                  <a:pt x="257098" y="127241"/>
                </a:lnTo>
                <a:lnTo>
                  <a:pt x="260908" y="134099"/>
                </a:lnTo>
                <a:lnTo>
                  <a:pt x="265671" y="140462"/>
                </a:lnTo>
                <a:lnTo>
                  <a:pt x="272338" y="146329"/>
                </a:lnTo>
                <a:lnTo>
                  <a:pt x="257098" y="169329"/>
                </a:lnTo>
                <a:lnTo>
                  <a:pt x="290436" y="186461"/>
                </a:lnTo>
                <a:lnTo>
                  <a:pt x="335191" y="178638"/>
                </a:lnTo>
                <a:lnTo>
                  <a:pt x="343941" y="181025"/>
                </a:lnTo>
                <a:lnTo>
                  <a:pt x="353047" y="183095"/>
                </a:lnTo>
                <a:lnTo>
                  <a:pt x="362508" y="184899"/>
                </a:lnTo>
                <a:lnTo>
                  <a:pt x="372325" y="186461"/>
                </a:lnTo>
                <a:lnTo>
                  <a:pt x="393268" y="208000"/>
                </a:lnTo>
                <a:lnTo>
                  <a:pt x="440880" y="208000"/>
                </a:lnTo>
                <a:lnTo>
                  <a:pt x="461835" y="186461"/>
                </a:lnTo>
                <a:lnTo>
                  <a:pt x="471652" y="184899"/>
                </a:lnTo>
                <a:lnTo>
                  <a:pt x="481114" y="183095"/>
                </a:lnTo>
                <a:lnTo>
                  <a:pt x="490220" y="181025"/>
                </a:lnTo>
                <a:lnTo>
                  <a:pt x="498970" y="178638"/>
                </a:lnTo>
                <a:lnTo>
                  <a:pt x="543725" y="186461"/>
                </a:lnTo>
                <a:lnTo>
                  <a:pt x="559396" y="178638"/>
                </a:lnTo>
                <a:lnTo>
                  <a:pt x="578015" y="169329"/>
                </a:lnTo>
                <a:lnTo>
                  <a:pt x="562775" y="146329"/>
                </a:lnTo>
                <a:lnTo>
                  <a:pt x="568883" y="140944"/>
                </a:lnTo>
                <a:lnTo>
                  <a:pt x="569442" y="140462"/>
                </a:lnTo>
                <a:lnTo>
                  <a:pt x="575157" y="133604"/>
                </a:lnTo>
                <a:lnTo>
                  <a:pt x="578967" y="127241"/>
                </a:lnTo>
                <a:lnTo>
                  <a:pt x="620864" y="116471"/>
                </a:lnTo>
                <a:lnTo>
                  <a:pt x="620864" y="91998"/>
                </a:lnTo>
                <a:close/>
              </a:path>
            </a:pathLst>
          </a:custGeom>
          <a:solidFill>
            <a:srgbClr val="AF9F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13196" y="4458970"/>
            <a:ext cx="1602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ahoma"/>
                <a:cs typeface="Tahoma"/>
              </a:rPr>
              <a:t>PROGETTAZIONE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13196" y="4617821"/>
            <a:ext cx="2009139" cy="216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5605">
              <a:lnSpc>
                <a:spcPct val="142700"/>
              </a:lnSpc>
              <a:spcBef>
                <a:spcPts val="100"/>
              </a:spcBef>
            </a:pPr>
            <a:r>
              <a:rPr dirty="0" sz="1100" spc="-40" b="1">
                <a:latin typeface="Tahoma"/>
                <a:cs typeface="Tahoma"/>
              </a:rPr>
              <a:t>SINTESI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DEI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REQUISITI </a:t>
            </a:r>
            <a:r>
              <a:rPr dirty="0" sz="1100" spc="-10" b="1">
                <a:latin typeface="Tahoma"/>
                <a:cs typeface="Tahoma"/>
              </a:rPr>
              <a:t>GLOSSARIO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100" spc="-20" b="1">
                <a:latin typeface="Tahoma"/>
                <a:cs typeface="Tahoma"/>
              </a:rPr>
              <a:t>DIAGRAMMA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20" b="1">
                <a:latin typeface="Tahoma"/>
                <a:cs typeface="Tahoma"/>
              </a:rPr>
              <a:t>EE/R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100" spc="-20" b="1">
                <a:latin typeface="Tahoma"/>
                <a:cs typeface="Tahoma"/>
              </a:rPr>
              <a:t>DIAGRAMMA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RELAZIONALE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41800"/>
              </a:lnSpc>
              <a:spcBef>
                <a:spcPts val="5"/>
              </a:spcBef>
            </a:pPr>
            <a:r>
              <a:rPr dirty="0" sz="1100" spc="-20" b="1">
                <a:latin typeface="Tahoma"/>
                <a:cs typeface="Tahoma"/>
              </a:rPr>
              <a:t>UTENTI</a:t>
            </a:r>
            <a:r>
              <a:rPr dirty="0" sz="1100" spc="5" b="1">
                <a:latin typeface="Tahoma"/>
                <a:cs typeface="Tahoma"/>
              </a:rPr>
              <a:t> </a:t>
            </a:r>
            <a:r>
              <a:rPr dirty="0" sz="1100" spc="50" b="1">
                <a:latin typeface="Tahoma"/>
                <a:cs typeface="Tahoma"/>
              </a:rPr>
              <a:t>E</a:t>
            </a:r>
            <a:r>
              <a:rPr dirty="0" sz="1100" spc="-3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LORO</a:t>
            </a:r>
            <a:r>
              <a:rPr dirty="0" sz="1100" spc="-6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CATEGORIE </a:t>
            </a:r>
            <a:r>
              <a:rPr dirty="0" sz="1100" spc="-30" b="1">
                <a:latin typeface="Tahoma"/>
                <a:cs typeface="Tahoma"/>
              </a:rPr>
              <a:t>OPERAZIONI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30" b="1">
                <a:latin typeface="Tahoma"/>
                <a:cs typeface="Tahoma"/>
              </a:rPr>
              <a:t>DEGLI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UTENTI VOLUMI</a:t>
            </a:r>
            <a:endParaRPr sz="1100">
              <a:latin typeface="Tahoma"/>
              <a:cs typeface="Tahoma"/>
            </a:endParaRPr>
          </a:p>
          <a:p>
            <a:pPr marL="12700" marR="210185">
              <a:lnSpc>
                <a:spcPct val="141800"/>
              </a:lnSpc>
            </a:pPr>
            <a:r>
              <a:rPr dirty="0" sz="1100" spc="-55" b="1">
                <a:latin typeface="Tahoma"/>
                <a:cs typeface="Tahoma"/>
              </a:rPr>
              <a:t>VINCOLI</a:t>
            </a:r>
            <a:r>
              <a:rPr dirty="0" sz="1100" b="1">
                <a:latin typeface="Tahoma"/>
                <a:cs typeface="Tahoma"/>
              </a:rPr>
              <a:t> </a:t>
            </a:r>
            <a:r>
              <a:rPr dirty="0" sz="1100" spc="-145" b="1">
                <a:latin typeface="Tahoma"/>
                <a:cs typeface="Tahoma"/>
              </a:rPr>
              <a:t>DI</a:t>
            </a:r>
            <a:r>
              <a:rPr dirty="0" sz="1100" spc="2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INTEGRITA’ </a:t>
            </a:r>
            <a:r>
              <a:rPr dirty="0" sz="1100" spc="-30" b="1">
                <a:latin typeface="Tahoma"/>
                <a:cs typeface="Tahoma"/>
              </a:rPr>
              <a:t>VERIFICA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145" b="1">
                <a:latin typeface="Tahoma"/>
                <a:cs typeface="Tahoma"/>
              </a:rPr>
              <a:t>DI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NORMALITA’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324099" y="3995026"/>
            <a:ext cx="532765" cy="372110"/>
          </a:xfrm>
          <a:custGeom>
            <a:avLst/>
            <a:gdLst/>
            <a:ahLst/>
            <a:cxnLst/>
            <a:rect l="l" t="t" r="r" b="b"/>
            <a:pathLst>
              <a:path w="532765" h="372110">
                <a:moveTo>
                  <a:pt x="532358" y="254508"/>
                </a:moveTo>
                <a:lnTo>
                  <a:pt x="522808" y="264883"/>
                </a:lnTo>
                <a:lnTo>
                  <a:pt x="495884" y="274231"/>
                </a:lnTo>
                <a:lnTo>
                  <a:pt x="475322" y="278142"/>
                </a:lnTo>
                <a:lnTo>
                  <a:pt x="475322" y="317157"/>
                </a:lnTo>
                <a:lnTo>
                  <a:pt x="475322" y="328904"/>
                </a:lnTo>
                <a:lnTo>
                  <a:pt x="467715" y="332816"/>
                </a:lnTo>
                <a:lnTo>
                  <a:pt x="444893" y="332816"/>
                </a:lnTo>
                <a:lnTo>
                  <a:pt x="437299" y="328904"/>
                </a:lnTo>
                <a:lnTo>
                  <a:pt x="437299" y="317157"/>
                </a:lnTo>
                <a:lnTo>
                  <a:pt x="444893" y="313232"/>
                </a:lnTo>
                <a:lnTo>
                  <a:pt x="467715" y="313232"/>
                </a:lnTo>
                <a:lnTo>
                  <a:pt x="475322" y="317157"/>
                </a:lnTo>
                <a:lnTo>
                  <a:pt x="475322" y="278142"/>
                </a:lnTo>
                <a:lnTo>
                  <a:pt x="454164" y="282155"/>
                </a:lnTo>
                <a:lnTo>
                  <a:pt x="400253" y="288290"/>
                </a:lnTo>
                <a:lnTo>
                  <a:pt x="336727" y="292252"/>
                </a:lnTo>
                <a:lnTo>
                  <a:pt x="266179" y="293662"/>
                </a:lnTo>
                <a:lnTo>
                  <a:pt x="195630" y="292252"/>
                </a:lnTo>
                <a:lnTo>
                  <a:pt x="132105" y="288290"/>
                </a:lnTo>
                <a:lnTo>
                  <a:pt x="78181" y="282155"/>
                </a:lnTo>
                <a:lnTo>
                  <a:pt x="36474" y="274231"/>
                </a:lnTo>
                <a:lnTo>
                  <a:pt x="0" y="254508"/>
                </a:lnTo>
                <a:lnTo>
                  <a:pt x="0" y="332816"/>
                </a:lnTo>
                <a:lnTo>
                  <a:pt x="36474" y="352539"/>
                </a:lnTo>
                <a:lnTo>
                  <a:pt x="78181" y="360476"/>
                </a:lnTo>
                <a:lnTo>
                  <a:pt x="132105" y="366610"/>
                </a:lnTo>
                <a:lnTo>
                  <a:pt x="195630" y="370573"/>
                </a:lnTo>
                <a:lnTo>
                  <a:pt x="266179" y="371970"/>
                </a:lnTo>
                <a:lnTo>
                  <a:pt x="336727" y="370573"/>
                </a:lnTo>
                <a:lnTo>
                  <a:pt x="400253" y="366610"/>
                </a:lnTo>
                <a:lnTo>
                  <a:pt x="454164" y="360476"/>
                </a:lnTo>
                <a:lnTo>
                  <a:pt x="495884" y="352539"/>
                </a:lnTo>
                <a:lnTo>
                  <a:pt x="532358" y="332816"/>
                </a:lnTo>
                <a:lnTo>
                  <a:pt x="532358" y="313232"/>
                </a:lnTo>
                <a:lnTo>
                  <a:pt x="532358" y="293662"/>
                </a:lnTo>
                <a:lnTo>
                  <a:pt x="532358" y="254508"/>
                </a:lnTo>
                <a:close/>
              </a:path>
              <a:path w="532765" h="372110">
                <a:moveTo>
                  <a:pt x="532358" y="156616"/>
                </a:moveTo>
                <a:lnTo>
                  <a:pt x="522808" y="166992"/>
                </a:lnTo>
                <a:lnTo>
                  <a:pt x="495884" y="176339"/>
                </a:lnTo>
                <a:lnTo>
                  <a:pt x="475322" y="180251"/>
                </a:lnTo>
                <a:lnTo>
                  <a:pt x="475322" y="219265"/>
                </a:lnTo>
                <a:lnTo>
                  <a:pt x="475322" y="231013"/>
                </a:lnTo>
                <a:lnTo>
                  <a:pt x="467715" y="234924"/>
                </a:lnTo>
                <a:lnTo>
                  <a:pt x="444893" y="234924"/>
                </a:lnTo>
                <a:lnTo>
                  <a:pt x="437299" y="231013"/>
                </a:lnTo>
                <a:lnTo>
                  <a:pt x="437299" y="219265"/>
                </a:lnTo>
                <a:lnTo>
                  <a:pt x="444893" y="215341"/>
                </a:lnTo>
                <a:lnTo>
                  <a:pt x="467715" y="215341"/>
                </a:lnTo>
                <a:lnTo>
                  <a:pt x="475322" y="219265"/>
                </a:lnTo>
                <a:lnTo>
                  <a:pt x="475322" y="180251"/>
                </a:lnTo>
                <a:lnTo>
                  <a:pt x="454164" y="184264"/>
                </a:lnTo>
                <a:lnTo>
                  <a:pt x="400253" y="190398"/>
                </a:lnTo>
                <a:lnTo>
                  <a:pt x="336727" y="194360"/>
                </a:lnTo>
                <a:lnTo>
                  <a:pt x="266179" y="195770"/>
                </a:lnTo>
                <a:lnTo>
                  <a:pt x="195630" y="194360"/>
                </a:lnTo>
                <a:lnTo>
                  <a:pt x="132105" y="190398"/>
                </a:lnTo>
                <a:lnTo>
                  <a:pt x="78181" y="184264"/>
                </a:lnTo>
                <a:lnTo>
                  <a:pt x="36474" y="176339"/>
                </a:lnTo>
                <a:lnTo>
                  <a:pt x="0" y="156616"/>
                </a:lnTo>
                <a:lnTo>
                  <a:pt x="0" y="234924"/>
                </a:lnTo>
                <a:lnTo>
                  <a:pt x="36474" y="254647"/>
                </a:lnTo>
                <a:lnTo>
                  <a:pt x="78181" y="262572"/>
                </a:lnTo>
                <a:lnTo>
                  <a:pt x="132105" y="268719"/>
                </a:lnTo>
                <a:lnTo>
                  <a:pt x="195630" y="272681"/>
                </a:lnTo>
                <a:lnTo>
                  <a:pt x="266179" y="274078"/>
                </a:lnTo>
                <a:lnTo>
                  <a:pt x="336727" y="272681"/>
                </a:lnTo>
                <a:lnTo>
                  <a:pt x="400253" y="268719"/>
                </a:lnTo>
                <a:lnTo>
                  <a:pt x="454164" y="262572"/>
                </a:lnTo>
                <a:lnTo>
                  <a:pt x="495884" y="254647"/>
                </a:lnTo>
                <a:lnTo>
                  <a:pt x="532358" y="234924"/>
                </a:lnTo>
                <a:lnTo>
                  <a:pt x="532358" y="215341"/>
                </a:lnTo>
                <a:lnTo>
                  <a:pt x="532358" y="195770"/>
                </a:lnTo>
                <a:lnTo>
                  <a:pt x="532358" y="156616"/>
                </a:lnTo>
                <a:close/>
              </a:path>
              <a:path w="532765" h="372110">
                <a:moveTo>
                  <a:pt x="532358" y="58724"/>
                </a:moveTo>
                <a:lnTo>
                  <a:pt x="522808" y="69100"/>
                </a:lnTo>
                <a:lnTo>
                  <a:pt x="495884" y="78447"/>
                </a:lnTo>
                <a:lnTo>
                  <a:pt x="475322" y="82359"/>
                </a:lnTo>
                <a:lnTo>
                  <a:pt x="475322" y="121373"/>
                </a:lnTo>
                <a:lnTo>
                  <a:pt x="475322" y="133121"/>
                </a:lnTo>
                <a:lnTo>
                  <a:pt x="467715" y="137033"/>
                </a:lnTo>
                <a:lnTo>
                  <a:pt x="444893" y="137033"/>
                </a:lnTo>
                <a:lnTo>
                  <a:pt x="437299" y="133121"/>
                </a:lnTo>
                <a:lnTo>
                  <a:pt x="437299" y="121373"/>
                </a:lnTo>
                <a:lnTo>
                  <a:pt x="444893" y="117449"/>
                </a:lnTo>
                <a:lnTo>
                  <a:pt x="467715" y="117449"/>
                </a:lnTo>
                <a:lnTo>
                  <a:pt x="475322" y="121373"/>
                </a:lnTo>
                <a:lnTo>
                  <a:pt x="475322" y="82359"/>
                </a:lnTo>
                <a:lnTo>
                  <a:pt x="454164" y="86372"/>
                </a:lnTo>
                <a:lnTo>
                  <a:pt x="400253" y="92506"/>
                </a:lnTo>
                <a:lnTo>
                  <a:pt x="336727" y="96469"/>
                </a:lnTo>
                <a:lnTo>
                  <a:pt x="266179" y="97878"/>
                </a:lnTo>
                <a:lnTo>
                  <a:pt x="195630" y="96469"/>
                </a:lnTo>
                <a:lnTo>
                  <a:pt x="132105" y="92506"/>
                </a:lnTo>
                <a:lnTo>
                  <a:pt x="78181" y="86372"/>
                </a:lnTo>
                <a:lnTo>
                  <a:pt x="36474" y="78447"/>
                </a:lnTo>
                <a:lnTo>
                  <a:pt x="0" y="58724"/>
                </a:lnTo>
                <a:lnTo>
                  <a:pt x="0" y="137033"/>
                </a:lnTo>
                <a:lnTo>
                  <a:pt x="36474" y="156756"/>
                </a:lnTo>
                <a:lnTo>
                  <a:pt x="78181" y="164680"/>
                </a:lnTo>
                <a:lnTo>
                  <a:pt x="132105" y="170827"/>
                </a:lnTo>
                <a:lnTo>
                  <a:pt x="195630" y="174790"/>
                </a:lnTo>
                <a:lnTo>
                  <a:pt x="266179" y="176187"/>
                </a:lnTo>
                <a:lnTo>
                  <a:pt x="336727" y="174790"/>
                </a:lnTo>
                <a:lnTo>
                  <a:pt x="400253" y="170827"/>
                </a:lnTo>
                <a:lnTo>
                  <a:pt x="454164" y="164680"/>
                </a:lnTo>
                <a:lnTo>
                  <a:pt x="495884" y="156756"/>
                </a:lnTo>
                <a:lnTo>
                  <a:pt x="532358" y="137033"/>
                </a:lnTo>
                <a:lnTo>
                  <a:pt x="532358" y="117449"/>
                </a:lnTo>
                <a:lnTo>
                  <a:pt x="532358" y="97878"/>
                </a:lnTo>
                <a:lnTo>
                  <a:pt x="532358" y="58724"/>
                </a:lnTo>
                <a:close/>
              </a:path>
              <a:path w="532765" h="372110">
                <a:moveTo>
                  <a:pt x="532358" y="39141"/>
                </a:moveTo>
                <a:lnTo>
                  <a:pt x="496011" y="19380"/>
                </a:lnTo>
                <a:lnTo>
                  <a:pt x="454393" y="11455"/>
                </a:lnTo>
                <a:lnTo>
                  <a:pt x="400519" y="5346"/>
                </a:lnTo>
                <a:lnTo>
                  <a:pt x="336943" y="1397"/>
                </a:lnTo>
                <a:lnTo>
                  <a:pt x="266179" y="0"/>
                </a:lnTo>
                <a:lnTo>
                  <a:pt x="195414" y="1397"/>
                </a:lnTo>
                <a:lnTo>
                  <a:pt x="131826" y="5346"/>
                </a:lnTo>
                <a:lnTo>
                  <a:pt x="77965" y="11455"/>
                </a:lnTo>
                <a:lnTo>
                  <a:pt x="36334" y="19380"/>
                </a:lnTo>
                <a:lnTo>
                  <a:pt x="0" y="39141"/>
                </a:lnTo>
                <a:lnTo>
                  <a:pt x="9499" y="49555"/>
                </a:lnTo>
                <a:lnTo>
                  <a:pt x="77965" y="66827"/>
                </a:lnTo>
                <a:lnTo>
                  <a:pt x="131826" y="72948"/>
                </a:lnTo>
                <a:lnTo>
                  <a:pt x="195414" y="76898"/>
                </a:lnTo>
                <a:lnTo>
                  <a:pt x="266179" y="78295"/>
                </a:lnTo>
                <a:lnTo>
                  <a:pt x="336943" y="76898"/>
                </a:lnTo>
                <a:lnTo>
                  <a:pt x="400519" y="72948"/>
                </a:lnTo>
                <a:lnTo>
                  <a:pt x="454393" y="66827"/>
                </a:lnTo>
                <a:lnTo>
                  <a:pt x="496011" y="58902"/>
                </a:lnTo>
                <a:lnTo>
                  <a:pt x="532358" y="39141"/>
                </a:lnTo>
                <a:close/>
              </a:path>
            </a:pathLst>
          </a:custGeom>
          <a:solidFill>
            <a:srgbClr val="AF9F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115425" y="4438748"/>
            <a:ext cx="2416810" cy="211010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400" spc="-10" b="1">
                <a:latin typeface="Tahoma"/>
                <a:cs typeface="Tahoma"/>
              </a:rPr>
              <a:t>IMPLEMENTAZIONE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00" b="1">
                <a:latin typeface="Tahoma"/>
                <a:cs typeface="Tahoma"/>
              </a:rPr>
              <a:t>CREAZIONE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UTENTI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41800"/>
              </a:lnSpc>
              <a:spcBef>
                <a:spcPts val="15"/>
              </a:spcBef>
            </a:pPr>
            <a:r>
              <a:rPr dirty="0" sz="1100" b="1">
                <a:latin typeface="Tahoma"/>
                <a:cs typeface="Tahoma"/>
              </a:rPr>
              <a:t>DATA</a:t>
            </a:r>
            <a:r>
              <a:rPr dirty="0" sz="1100" spc="65" b="1">
                <a:latin typeface="Tahoma"/>
                <a:cs typeface="Tahoma"/>
              </a:rPr>
              <a:t> </a:t>
            </a:r>
            <a:r>
              <a:rPr dirty="0" sz="1100" spc="-60" b="1">
                <a:latin typeface="Tahoma"/>
                <a:cs typeface="Tahoma"/>
              </a:rPr>
              <a:t>DEFINITION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LANGUAGE </a:t>
            </a:r>
            <a:r>
              <a:rPr dirty="0" sz="1100" b="1">
                <a:latin typeface="Tahoma"/>
                <a:cs typeface="Tahoma"/>
              </a:rPr>
              <a:t>DATA</a:t>
            </a:r>
            <a:r>
              <a:rPr dirty="0" sz="1100" spc="65" b="1">
                <a:latin typeface="Tahoma"/>
                <a:cs typeface="Tahoma"/>
              </a:rPr>
              <a:t> </a:t>
            </a:r>
            <a:r>
              <a:rPr dirty="0" sz="1100" spc="-30" b="1">
                <a:latin typeface="Tahoma"/>
                <a:cs typeface="Tahoma"/>
              </a:rPr>
              <a:t>MANIPULATION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LANGUAGE QUERY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100" spc="-10" b="1">
                <a:latin typeface="Tahoma"/>
                <a:cs typeface="Tahoma"/>
              </a:rPr>
              <a:t>TRIGGER</a:t>
            </a:r>
            <a:endParaRPr sz="1100">
              <a:latin typeface="Tahoma"/>
              <a:cs typeface="Tahoma"/>
            </a:endParaRPr>
          </a:p>
          <a:p>
            <a:pPr marL="12700" marR="641350">
              <a:lnSpc>
                <a:spcPct val="141800"/>
              </a:lnSpc>
            </a:pPr>
            <a:r>
              <a:rPr dirty="0" sz="1100" b="1">
                <a:latin typeface="Tahoma"/>
                <a:cs typeface="Tahoma"/>
              </a:rPr>
              <a:t>PROCEDURE</a:t>
            </a:r>
            <a:r>
              <a:rPr dirty="0" sz="1100" spc="15" b="1">
                <a:latin typeface="Tahoma"/>
                <a:cs typeface="Tahoma"/>
              </a:rPr>
              <a:t> </a:t>
            </a:r>
            <a:r>
              <a:rPr dirty="0" sz="1100" spc="50" b="1">
                <a:latin typeface="Tahoma"/>
                <a:cs typeface="Tahoma"/>
              </a:rPr>
              <a:t>E</a:t>
            </a:r>
            <a:r>
              <a:rPr dirty="0" sz="1100" spc="30" b="1">
                <a:latin typeface="Tahoma"/>
                <a:cs typeface="Tahoma"/>
              </a:rPr>
              <a:t> </a:t>
            </a:r>
            <a:r>
              <a:rPr dirty="0" sz="1100" spc="-45" b="1">
                <a:latin typeface="Tahoma"/>
                <a:cs typeface="Tahoma"/>
              </a:rPr>
              <a:t>FUNZIONI </a:t>
            </a:r>
            <a:r>
              <a:rPr dirty="0" sz="1100" spc="-10" b="1">
                <a:latin typeface="Tahoma"/>
                <a:cs typeface="Tahoma"/>
              </a:rPr>
              <a:t>VISTE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100" b="1">
                <a:latin typeface="Tahoma"/>
                <a:cs typeface="Tahoma"/>
              </a:rPr>
              <a:t>DATA</a:t>
            </a:r>
            <a:r>
              <a:rPr dirty="0" sz="1100" spc="120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CONTROL</a:t>
            </a:r>
            <a:r>
              <a:rPr dirty="0" sz="1100" spc="6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LANGUAGE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1347978"/>
            <a:ext cx="274891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TAVOLA</a:t>
            </a:r>
            <a:r>
              <a:rPr dirty="0" spc="-120"/>
              <a:t> </a:t>
            </a:r>
            <a:r>
              <a:rPr dirty="0" spc="-204"/>
              <a:t>DEI </a:t>
            </a:r>
            <a:r>
              <a:rPr dirty="0" spc="-10"/>
              <a:t>VOLUMI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2581147"/>
            <a:ext cx="4439920" cy="2660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5765">
              <a:lnSpc>
                <a:spcPct val="12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LA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b="1">
                <a:latin typeface="Tahoma"/>
                <a:cs typeface="Tahoma"/>
              </a:rPr>
              <a:t>TAVOLA</a:t>
            </a:r>
            <a:r>
              <a:rPr dirty="0" sz="1800" spc="-15" b="1">
                <a:latin typeface="Tahoma"/>
                <a:cs typeface="Tahoma"/>
              </a:rPr>
              <a:t> </a:t>
            </a:r>
            <a:r>
              <a:rPr dirty="0" sz="1800" spc="-125" b="1">
                <a:latin typeface="Tahoma"/>
                <a:cs typeface="Tahoma"/>
              </a:rPr>
              <a:t>DEI</a:t>
            </a:r>
            <a:r>
              <a:rPr dirty="0" sz="1800" spc="-5" b="1">
                <a:latin typeface="Tahoma"/>
                <a:cs typeface="Tahoma"/>
              </a:rPr>
              <a:t> </a:t>
            </a:r>
            <a:r>
              <a:rPr dirty="0" sz="1800" spc="-70" b="1">
                <a:latin typeface="Tahoma"/>
                <a:cs typeface="Tahoma"/>
              </a:rPr>
              <a:t>VOLUMI</a:t>
            </a:r>
            <a:r>
              <a:rPr dirty="0" sz="1800" b="1">
                <a:latin typeface="Tahoma"/>
                <a:cs typeface="Tahoma"/>
              </a:rPr>
              <a:t> </a:t>
            </a:r>
            <a:r>
              <a:rPr dirty="0" sz="1800" spc="-40">
                <a:latin typeface="Verdana"/>
                <a:cs typeface="Verdana"/>
              </a:rPr>
              <a:t>RIPORTA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IL </a:t>
            </a:r>
            <a:r>
              <a:rPr dirty="0" sz="1800" b="1">
                <a:latin typeface="Tahoma"/>
                <a:cs typeface="Tahoma"/>
              </a:rPr>
              <a:t>NUMERO</a:t>
            </a:r>
            <a:r>
              <a:rPr dirty="0" sz="1800" spc="-80" b="1">
                <a:latin typeface="Tahoma"/>
                <a:cs typeface="Tahoma"/>
              </a:rPr>
              <a:t> </a:t>
            </a:r>
            <a:r>
              <a:rPr dirty="0" sz="1800" spc="-229" b="1">
                <a:latin typeface="Tahoma"/>
                <a:cs typeface="Tahoma"/>
              </a:rPr>
              <a:t>DI</a:t>
            </a:r>
            <a:r>
              <a:rPr dirty="0" sz="1800" spc="8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TUPLE</a:t>
            </a:r>
            <a:r>
              <a:rPr dirty="0" sz="1800" spc="-5" b="1">
                <a:latin typeface="Tahoma"/>
                <a:cs typeface="Tahoma"/>
              </a:rPr>
              <a:t> </a:t>
            </a:r>
            <a:r>
              <a:rPr dirty="0" sz="1800" spc="-25">
                <a:latin typeface="Verdana"/>
                <a:cs typeface="Verdana"/>
              </a:rPr>
              <a:t>PRESENTI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IN </a:t>
            </a:r>
            <a:r>
              <a:rPr dirty="0" sz="1800" spc="-35">
                <a:latin typeface="Verdana"/>
                <a:cs typeface="Verdana"/>
              </a:rPr>
              <a:t>CIASCUNA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TABELLA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ASSEGNANDO </a:t>
            </a:r>
            <a:r>
              <a:rPr dirty="0" sz="1800" spc="-114">
                <a:latin typeface="Verdana"/>
                <a:cs typeface="Verdana"/>
              </a:rPr>
              <a:t>DEI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VALORI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VEROSIMILI.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INOLTRE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E’ </a:t>
            </a:r>
            <a:r>
              <a:rPr dirty="0" sz="1800">
                <a:latin typeface="Verdana"/>
                <a:cs typeface="Verdana"/>
              </a:rPr>
              <a:t>PRESENTE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ANCHE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VOCE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40" b="1">
                <a:latin typeface="Tahoma"/>
                <a:cs typeface="Tahoma"/>
              </a:rPr>
              <a:t>INCREMENTO</a:t>
            </a:r>
            <a:r>
              <a:rPr dirty="0" sz="1800" spc="-40">
                <a:latin typeface="Verdana"/>
                <a:cs typeface="Verdana"/>
              </a:rPr>
              <a:t>,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QUALE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INDICA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DI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dirty="0" sz="1800">
                <a:latin typeface="Verdana"/>
                <a:cs typeface="Verdana"/>
              </a:rPr>
              <a:t>QUANTO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CAMBIA</a:t>
            </a:r>
            <a:r>
              <a:rPr dirty="0" sz="1800" spc="-125">
                <a:latin typeface="Verdana"/>
                <a:cs typeface="Verdana"/>
              </a:rPr>
              <a:t> IL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NUMERO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90">
                <a:latin typeface="Verdana"/>
                <a:cs typeface="Verdana"/>
              </a:rPr>
              <a:t>DI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TUPLE </a:t>
            </a:r>
            <a:r>
              <a:rPr dirty="0" sz="1800" spc="-20">
                <a:latin typeface="Verdana"/>
                <a:cs typeface="Verdana"/>
              </a:rPr>
              <a:t>NELL’ARCO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90">
                <a:latin typeface="Verdana"/>
                <a:cs typeface="Verdana"/>
              </a:rPr>
              <a:t>DI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TEMPO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INDICATO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227828" y="788162"/>
          <a:ext cx="6922134" cy="5570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770"/>
                <a:gridCol w="881380"/>
                <a:gridCol w="1186814"/>
                <a:gridCol w="1576069"/>
                <a:gridCol w="1218565"/>
              </a:tblGrid>
              <a:tr h="4756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1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T♙BELL♙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85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TIPO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75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VOLUME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65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INCREMENTO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60">
                          <a:solidFill>
                            <a:srgbClr val="FF0000"/>
                          </a:solidFill>
                          <a:latin typeface="Segoe UI Symbol"/>
                          <a:cs typeface="Segoe UI Symbol"/>
                        </a:rPr>
                        <a:t>PERIODO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♙EROPORTO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25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♙NNO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40">
                          <a:latin typeface="Segoe UI Symbol"/>
                          <a:cs typeface="Segoe UI Symbol"/>
                        </a:rPr>
                        <a:t>CONT♙TTI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  <a:p>
                      <a:pPr marL="4978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♙EROPORTO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90">
                          <a:latin typeface="Segoe UI Symbol"/>
                          <a:cs typeface="Segoe UI Symbol"/>
                        </a:rPr>
                        <a:t>ED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25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♙NNO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65">
                          <a:latin typeface="Segoe UI Symbol"/>
                          <a:cs typeface="Segoe UI Symbol"/>
                        </a:rPr>
                        <a:t>VOLO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90">
                          <a:latin typeface="Segoe UI Symbol"/>
                          <a:cs typeface="Segoe UI Symbol"/>
                        </a:rPr>
                        <a:t>ED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500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25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COMP♙GNI♙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15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2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MESE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497840" marR="587375">
                        <a:lnSpc>
                          <a:spcPct val="106400"/>
                        </a:lnSpc>
                        <a:spcBef>
                          <a:spcPts val="65"/>
                        </a:spcBef>
                      </a:pPr>
                      <a:r>
                        <a:rPr dirty="0" sz="1100" spc="40">
                          <a:latin typeface="Segoe UI Symbol"/>
                          <a:cs typeface="Segoe UI Symbol"/>
                        </a:rPr>
                        <a:t>CONT♙TTI </a:t>
                      </a:r>
                      <a:r>
                        <a:rPr dirty="0" sz="1100" spc="-40">
                          <a:latin typeface="Segoe UI Symbol"/>
                          <a:cs typeface="Segoe UI Symbol"/>
                        </a:rPr>
                        <a:t>COMP♙GNI♙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90">
                          <a:latin typeface="Segoe UI Symbol"/>
                          <a:cs typeface="Segoe UI Symbol"/>
                        </a:rPr>
                        <a:t>ED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15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2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MESE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♙EREO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150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5">
                          <a:latin typeface="Segoe UI Symbol"/>
                          <a:cs typeface="Segoe UI Symbol"/>
                        </a:rPr>
                        <a:t>10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♙NNO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VI♙GGI♙TORI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800000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5">
                          <a:latin typeface="Segoe UI Symbol"/>
                          <a:cs typeface="Segoe UI Symbol"/>
                        </a:rPr>
                        <a:t>BIGLIETTO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800000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20">
                          <a:latin typeface="Segoe UI Symbol"/>
                          <a:cs typeface="Segoe UI Symbol"/>
                        </a:rPr>
                        <a:t>È</a:t>
                      </a:r>
                      <a:r>
                        <a:rPr dirty="0" sz="1100" spc="4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REL♙TIVO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415">
                          <a:latin typeface="Segoe UI Symbol"/>
                          <a:cs typeface="Segoe UI Symbol"/>
                        </a:rPr>
                        <a:t>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800000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497840" marR="637540">
                        <a:lnSpc>
                          <a:spcPct val="1064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PERSON♙LE </a:t>
                      </a:r>
                      <a:r>
                        <a:rPr dirty="0" sz="1100" spc="85">
                          <a:latin typeface="Segoe UI Symbol"/>
                          <a:cs typeface="Segoe UI Symbol"/>
                        </a:rPr>
                        <a:t>DI</a:t>
                      </a:r>
                      <a:r>
                        <a:rPr dirty="0" sz="1100" spc="3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60">
                          <a:latin typeface="Segoe UI Symbol"/>
                          <a:cs typeface="Segoe UI Symbol"/>
                        </a:rPr>
                        <a:t>BORDO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3000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2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P♙SSEGGERO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750000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35">
                          <a:latin typeface="Segoe UI Symbol"/>
                          <a:cs typeface="Segoe UI Symbol"/>
                        </a:rPr>
                        <a:t>H♙</a:t>
                      </a:r>
                      <a:r>
                        <a:rPr dirty="0" sz="1100" spc="2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B♙G♙GLIO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415">
                          <a:latin typeface="Segoe UI Symbol"/>
                          <a:cs typeface="Segoe UI Symbol"/>
                        </a:rPr>
                        <a:t>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500000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5000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LICENZ♙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3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50">
                          <a:latin typeface="Segoe UI Symbol"/>
                          <a:cs typeface="Segoe UI Symbol"/>
                        </a:rPr>
                        <a:t>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♙NNO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DOCUMENTO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800000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P♙G♙MENTO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2500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90">
                          <a:latin typeface="Segoe UI Symbol"/>
                          <a:cs typeface="Segoe UI Symbol"/>
                        </a:rPr>
                        <a:t>C♙RT♙</a:t>
                      </a:r>
                      <a:r>
                        <a:rPr dirty="0" sz="1100" spc="35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D’IMB♙RCO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90">
                          <a:latin typeface="Segoe UI Symbol"/>
                          <a:cs typeface="Segoe UI Symbol"/>
                        </a:rPr>
                        <a:t>ED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800000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20000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B♙G♙GLIO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70">
                          <a:latin typeface="Segoe UI Symbol"/>
                          <a:cs typeface="Segoe UI Symbol"/>
                        </a:rPr>
                        <a:t>E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Segoe UI Symbol"/>
                          <a:cs typeface="Segoe UI Symbol"/>
                        </a:rPr>
                        <a:t>500000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latin typeface="Segoe UI Symbol"/>
                          <a:cs typeface="Segoe UI Symbol"/>
                        </a:rPr>
                        <a:t>5000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50">
                          <a:latin typeface="Segoe UI Symbol"/>
                          <a:cs typeface="Segoe UI Symbol"/>
                        </a:rPr>
                        <a:t>GIORNO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-1"/>
            <a:ext cx="637336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194257"/>
            <a:ext cx="381952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VINCOLI</a:t>
            </a:r>
            <a:r>
              <a:rPr dirty="0" spc="-105"/>
              <a:t> </a:t>
            </a:r>
            <a:r>
              <a:rPr dirty="0" spc="-140"/>
              <a:t>STATICI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254508" y="2189988"/>
            <a:ext cx="5412105" cy="974090"/>
          </a:xfrm>
          <a:custGeom>
            <a:avLst/>
            <a:gdLst/>
            <a:ahLst/>
            <a:cxnLst/>
            <a:rect l="l" t="t" r="r" b="b"/>
            <a:pathLst>
              <a:path w="5412105" h="974089">
                <a:moveTo>
                  <a:pt x="5249418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5249418" y="973836"/>
                </a:lnTo>
                <a:lnTo>
                  <a:pt x="5292573" y="968039"/>
                </a:lnTo>
                <a:lnTo>
                  <a:pt x="5331347" y="951681"/>
                </a:lnTo>
                <a:lnTo>
                  <a:pt x="5364194" y="926306"/>
                </a:lnTo>
                <a:lnTo>
                  <a:pt x="5389569" y="893459"/>
                </a:lnTo>
                <a:lnTo>
                  <a:pt x="5405927" y="854685"/>
                </a:lnTo>
                <a:lnTo>
                  <a:pt x="5411724" y="811529"/>
                </a:lnTo>
                <a:lnTo>
                  <a:pt x="5411724" y="162306"/>
                </a:lnTo>
                <a:lnTo>
                  <a:pt x="5405927" y="119150"/>
                </a:lnTo>
                <a:lnTo>
                  <a:pt x="5389569" y="80376"/>
                </a:lnTo>
                <a:lnTo>
                  <a:pt x="5364194" y="47529"/>
                </a:lnTo>
                <a:lnTo>
                  <a:pt x="5331347" y="22154"/>
                </a:lnTo>
                <a:lnTo>
                  <a:pt x="5292573" y="5796"/>
                </a:lnTo>
                <a:lnTo>
                  <a:pt x="5249418" y="0"/>
                </a:lnTo>
                <a:close/>
              </a:path>
            </a:pathLst>
          </a:custGeom>
          <a:solidFill>
            <a:srgbClr val="7BA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54584" y="2266569"/>
            <a:ext cx="5168900" cy="3877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985"/>
              </a:lnSpc>
              <a:spcBef>
                <a:spcPts val="105"/>
              </a:spcBef>
            </a:pPr>
            <a:r>
              <a:rPr dirty="0" sz="1700" spc="-2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Verdana"/>
                <a:cs typeface="Verdana"/>
              </a:rPr>
              <a:t>VINCOLI</a:t>
            </a:r>
            <a:r>
              <a:rPr dirty="0" sz="17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Verdana"/>
                <a:cs typeface="Verdana"/>
              </a:rPr>
              <a:t>STATICI</a:t>
            </a:r>
            <a:r>
              <a:rPr dirty="0" sz="17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FFFFFF"/>
                </a:solidFill>
                <a:latin typeface="Verdana"/>
                <a:cs typeface="Verdana"/>
              </a:rPr>
              <a:t>SONO</a:t>
            </a:r>
            <a:r>
              <a:rPr dirty="0" sz="17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FFFFFF"/>
                </a:solidFill>
                <a:latin typeface="Verdana"/>
                <a:cs typeface="Verdana"/>
              </a:rPr>
              <a:t>DELLE</a:t>
            </a:r>
            <a:r>
              <a:rPr dirty="0" sz="17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Verdana"/>
                <a:cs typeface="Verdana"/>
              </a:rPr>
              <a:t>LIMITAZIONI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ts val="1925"/>
              </a:lnSpc>
            </a:pPr>
            <a:r>
              <a:rPr dirty="0" sz="1700" spc="-10">
                <a:solidFill>
                  <a:srgbClr val="FFFFFF"/>
                </a:solidFill>
                <a:latin typeface="Verdana"/>
                <a:cs typeface="Verdana"/>
              </a:rPr>
              <a:t>IMPOSTE</a:t>
            </a:r>
            <a:r>
              <a:rPr dirty="0" sz="17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Verdana"/>
                <a:cs typeface="Verdana"/>
              </a:rPr>
              <a:t>SUI </a:t>
            </a:r>
            <a:r>
              <a:rPr dirty="0" sz="1700" spc="-65">
                <a:solidFill>
                  <a:srgbClr val="FFFFFF"/>
                </a:solidFill>
                <a:latin typeface="Verdana"/>
                <a:cs typeface="Verdana"/>
              </a:rPr>
              <a:t>VALORI</a:t>
            </a:r>
            <a:r>
              <a:rPr dirty="0" sz="17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FFFFFF"/>
                </a:solidFill>
                <a:latin typeface="Verdana"/>
                <a:cs typeface="Verdana"/>
              </a:rPr>
              <a:t>CHE</a:t>
            </a:r>
            <a:r>
              <a:rPr dirty="0" sz="17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7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Verdana"/>
                <a:cs typeface="Verdana"/>
              </a:rPr>
              <a:t>ATTRIBUTO</a:t>
            </a:r>
            <a:r>
              <a:rPr dirty="0" sz="17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Verdana"/>
                <a:cs typeface="Verdana"/>
              </a:rPr>
              <a:t>PUO’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ts val="1980"/>
              </a:lnSpc>
            </a:pPr>
            <a:r>
              <a:rPr dirty="0" sz="1700">
                <a:solidFill>
                  <a:srgbClr val="FFFFFF"/>
                </a:solidFill>
                <a:latin typeface="Verdana"/>
                <a:cs typeface="Verdana"/>
              </a:rPr>
              <a:t>ASSUMERE</a:t>
            </a:r>
            <a:r>
              <a:rPr dirty="0" sz="17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Verdana"/>
                <a:cs typeface="Verdana"/>
              </a:rPr>
              <a:t>INDIPENDENTEMENTE</a:t>
            </a:r>
            <a:r>
              <a:rPr dirty="0" sz="17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Verdana"/>
                <a:cs typeface="Verdana"/>
              </a:rPr>
              <a:t>DAL</a:t>
            </a:r>
            <a:r>
              <a:rPr dirty="0" sz="17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Verdana"/>
                <a:cs typeface="Verdana"/>
              </a:rPr>
              <a:t>TEMPO</a:t>
            </a:r>
            <a:endParaRPr sz="1700">
              <a:latin typeface="Verdana"/>
              <a:cs typeface="Verdana"/>
            </a:endParaRPr>
          </a:p>
          <a:p>
            <a:pPr marL="186690" indent="-114935">
              <a:lnSpc>
                <a:spcPct val="100000"/>
              </a:lnSpc>
              <a:spcBef>
                <a:spcPts val="1060"/>
              </a:spcBef>
              <a:buChar char="•"/>
              <a:tabLst>
                <a:tab pos="186690" algn="l"/>
              </a:tabLst>
            </a:pPr>
            <a:r>
              <a:rPr dirty="0" sz="1300" spc="-220">
                <a:latin typeface="Verdana"/>
                <a:cs typeface="Verdana"/>
              </a:rPr>
              <a:t>I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posti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dell’aereo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non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devono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inferiori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a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20.</a:t>
            </a:r>
            <a:endParaRPr sz="1300">
              <a:latin typeface="Verdana"/>
              <a:cs typeface="Verdana"/>
            </a:endParaRPr>
          </a:p>
          <a:p>
            <a:pPr marL="186690" indent="-114935">
              <a:lnSpc>
                <a:spcPct val="100000"/>
              </a:lnSpc>
              <a:spcBef>
                <a:spcPts val="250"/>
              </a:spcBef>
              <a:buChar char="•"/>
              <a:tabLst>
                <a:tab pos="186690" algn="l"/>
              </a:tabLst>
            </a:pPr>
            <a:r>
              <a:rPr dirty="0" sz="1300" spc="-80">
                <a:latin typeface="Verdana"/>
                <a:cs typeface="Verdana"/>
              </a:rPr>
              <a:t>L’ora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partenza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di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un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volo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deve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inferiore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all’ora</a:t>
            </a:r>
            <a:r>
              <a:rPr dirty="0" sz="1300" spc="-65">
                <a:latin typeface="Verdana"/>
                <a:cs typeface="Verdana"/>
              </a:rPr>
              <a:t> di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arrivo.</a:t>
            </a:r>
            <a:endParaRPr sz="1300">
              <a:latin typeface="Verdana"/>
              <a:cs typeface="Verdana"/>
            </a:endParaRPr>
          </a:p>
          <a:p>
            <a:pPr marL="186055" marR="157480" indent="-114300">
              <a:lnSpc>
                <a:spcPts val="1480"/>
              </a:lnSpc>
              <a:spcBef>
                <a:spcPts val="359"/>
              </a:spcBef>
              <a:buChar char="•"/>
              <a:tabLst>
                <a:tab pos="186055" algn="l"/>
              </a:tabLst>
            </a:pPr>
            <a:r>
              <a:rPr dirty="0" sz="1300" spc="-80">
                <a:latin typeface="Verdana"/>
                <a:cs typeface="Verdana"/>
              </a:rPr>
              <a:t>L’ora </a:t>
            </a:r>
            <a:r>
              <a:rPr dirty="0" sz="1300" spc="-60">
                <a:latin typeface="Verdana"/>
                <a:cs typeface="Verdana"/>
              </a:rPr>
              <a:t>partenza</a:t>
            </a:r>
            <a:r>
              <a:rPr dirty="0" sz="1300" spc="-80">
                <a:latin typeface="Verdana"/>
                <a:cs typeface="Verdana"/>
              </a:rPr>
              <a:t> effettiva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95">
                <a:latin typeface="Verdana"/>
                <a:cs typeface="Verdana"/>
              </a:rPr>
              <a:t> un</a:t>
            </a:r>
            <a:r>
              <a:rPr dirty="0" sz="1300" spc="-75">
                <a:latin typeface="Verdana"/>
                <a:cs typeface="Verdana"/>
              </a:rPr>
              <a:t> volo deve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inferiore </a:t>
            </a:r>
            <a:r>
              <a:rPr dirty="0" sz="1300" spc="-85">
                <a:latin typeface="Verdana"/>
                <a:cs typeface="Verdana"/>
              </a:rPr>
              <a:t>all’ora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di </a:t>
            </a:r>
            <a:r>
              <a:rPr dirty="0" sz="1300" spc="-75">
                <a:latin typeface="Verdana"/>
                <a:cs typeface="Verdana"/>
              </a:rPr>
              <a:t>arrivo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effettiva.</a:t>
            </a:r>
            <a:endParaRPr sz="1300">
              <a:latin typeface="Verdana"/>
              <a:cs typeface="Verdana"/>
            </a:endParaRPr>
          </a:p>
          <a:p>
            <a:pPr marL="186690" indent="-114935">
              <a:lnSpc>
                <a:spcPct val="100000"/>
              </a:lnSpc>
              <a:spcBef>
                <a:spcPts val="200"/>
              </a:spcBef>
              <a:buChar char="•"/>
              <a:tabLst>
                <a:tab pos="186690" algn="l"/>
              </a:tabLst>
            </a:pPr>
            <a:r>
              <a:rPr dirty="0" sz="1300" spc="-220">
                <a:latin typeface="Verdana"/>
                <a:cs typeface="Verdana"/>
              </a:rPr>
              <a:t>I</a:t>
            </a:r>
            <a:r>
              <a:rPr dirty="0" sz="1300" spc="-90">
                <a:latin typeface="Verdana"/>
                <a:cs typeface="Verdana"/>
              </a:rPr>
              <a:t> voli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possono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‘Nazionali’ </a:t>
            </a:r>
            <a:r>
              <a:rPr dirty="0" sz="1300" spc="-30">
                <a:latin typeface="Verdana"/>
                <a:cs typeface="Verdana"/>
              </a:rPr>
              <a:t>o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‘Internazionali’.</a:t>
            </a:r>
            <a:endParaRPr sz="1300">
              <a:latin typeface="Verdana"/>
              <a:cs typeface="Verdana"/>
            </a:endParaRPr>
          </a:p>
          <a:p>
            <a:pPr marL="186690" indent="-114935">
              <a:lnSpc>
                <a:spcPct val="100000"/>
              </a:lnSpc>
              <a:spcBef>
                <a:spcPts val="240"/>
              </a:spcBef>
              <a:buChar char="•"/>
              <a:tabLst>
                <a:tab pos="186690" algn="l"/>
              </a:tabLst>
            </a:pPr>
            <a:r>
              <a:rPr dirty="0" sz="1300" spc="-150">
                <a:latin typeface="Verdana"/>
                <a:cs typeface="Verdana"/>
              </a:rPr>
              <a:t>Il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personale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di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bordo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è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composto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da</a:t>
            </a:r>
            <a:r>
              <a:rPr dirty="0" sz="1300" spc="-80">
                <a:latin typeface="Verdana"/>
                <a:cs typeface="Verdana"/>
              </a:rPr>
              <a:t> ‘Piloti’,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‘Co-</a:t>
            </a:r>
            <a:r>
              <a:rPr dirty="0" sz="1300" spc="-60">
                <a:latin typeface="Verdana"/>
                <a:cs typeface="Verdana"/>
              </a:rPr>
              <a:t>Piloti’ </a:t>
            </a:r>
            <a:r>
              <a:rPr dirty="0" sz="1300" spc="-40">
                <a:latin typeface="Verdana"/>
                <a:cs typeface="Verdana"/>
              </a:rPr>
              <a:t>e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‘Hostess’.</a:t>
            </a:r>
            <a:endParaRPr sz="1300">
              <a:latin typeface="Verdana"/>
              <a:cs typeface="Verdana"/>
            </a:endParaRPr>
          </a:p>
          <a:p>
            <a:pPr marL="186055" marR="135890" indent="-114300">
              <a:lnSpc>
                <a:spcPts val="1480"/>
              </a:lnSpc>
              <a:spcBef>
                <a:spcPts val="355"/>
              </a:spcBef>
              <a:buChar char="•"/>
              <a:tabLst>
                <a:tab pos="186055" algn="l"/>
              </a:tabLst>
            </a:pPr>
            <a:r>
              <a:rPr dirty="0" sz="1300" spc="-10">
                <a:latin typeface="Verdana"/>
                <a:cs typeface="Verdana"/>
              </a:rPr>
              <a:t>Le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licenze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possono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per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‘Piloti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aeromobili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leggeri’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o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per </a:t>
            </a:r>
            <a:r>
              <a:rPr dirty="0" sz="1300" spc="-60">
                <a:latin typeface="Verdana"/>
                <a:cs typeface="Verdana"/>
              </a:rPr>
              <a:t>‘Piloti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linea’.</a:t>
            </a:r>
            <a:endParaRPr sz="1300">
              <a:latin typeface="Verdana"/>
              <a:cs typeface="Verdana"/>
            </a:endParaRPr>
          </a:p>
          <a:p>
            <a:pPr marL="186055" marR="5080" indent="-114300">
              <a:lnSpc>
                <a:spcPts val="1480"/>
              </a:lnSpc>
              <a:spcBef>
                <a:spcPts val="330"/>
              </a:spcBef>
              <a:buChar char="•"/>
              <a:tabLst>
                <a:tab pos="186055" algn="l"/>
              </a:tabLst>
            </a:pPr>
            <a:r>
              <a:rPr dirty="0" sz="1300" spc="-10">
                <a:latin typeface="Verdana"/>
                <a:cs typeface="Verdana"/>
              </a:rPr>
              <a:t>La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data</a:t>
            </a:r>
            <a:r>
              <a:rPr dirty="0" sz="1300" spc="-70">
                <a:latin typeface="Verdana"/>
                <a:cs typeface="Verdana"/>
              </a:rPr>
              <a:t> di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conseguimento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della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licenza</a:t>
            </a:r>
            <a:r>
              <a:rPr dirty="0" sz="1300" spc="-75">
                <a:latin typeface="Verdana"/>
                <a:cs typeface="Verdana"/>
              </a:rPr>
              <a:t> deve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essere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anteriore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alla </a:t>
            </a:r>
            <a:r>
              <a:rPr dirty="0" sz="1300" spc="-65">
                <a:latin typeface="Verdana"/>
                <a:cs typeface="Verdana"/>
              </a:rPr>
              <a:t>data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odierna.</a:t>
            </a:r>
            <a:endParaRPr sz="1300">
              <a:latin typeface="Verdana"/>
              <a:cs typeface="Verdana"/>
            </a:endParaRPr>
          </a:p>
          <a:p>
            <a:pPr marL="186055" marR="934719" indent="-114300">
              <a:lnSpc>
                <a:spcPts val="1480"/>
              </a:lnSpc>
              <a:spcBef>
                <a:spcPts val="315"/>
              </a:spcBef>
              <a:buChar char="•"/>
              <a:tabLst>
                <a:tab pos="186055" algn="l"/>
              </a:tabLst>
            </a:pPr>
            <a:r>
              <a:rPr dirty="0" sz="1300" spc="-85">
                <a:latin typeface="Verdana"/>
                <a:cs typeface="Verdana"/>
              </a:rPr>
              <a:t>L’ente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rilascio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del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d’identità </a:t>
            </a:r>
            <a:r>
              <a:rPr dirty="0" sz="1300" spc="-55">
                <a:latin typeface="Verdana"/>
                <a:cs typeface="Verdana"/>
              </a:rPr>
              <a:t>può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essere </a:t>
            </a:r>
            <a:r>
              <a:rPr dirty="0" sz="1300" spc="-70">
                <a:latin typeface="Verdana"/>
                <a:cs typeface="Verdana"/>
              </a:rPr>
              <a:t>esclusivamente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il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‘Comune’.</a:t>
            </a:r>
            <a:endParaRPr sz="1300">
              <a:latin typeface="Verdana"/>
              <a:cs typeface="Verdana"/>
            </a:endParaRPr>
          </a:p>
          <a:p>
            <a:pPr marL="186055" indent="-114300">
              <a:lnSpc>
                <a:spcPts val="1520"/>
              </a:lnSpc>
              <a:spcBef>
                <a:spcPts val="200"/>
              </a:spcBef>
              <a:buChar char="•"/>
              <a:tabLst>
                <a:tab pos="186055" algn="l"/>
              </a:tabLst>
            </a:pPr>
            <a:r>
              <a:rPr dirty="0" sz="1300" spc="-10">
                <a:latin typeface="Verdana"/>
                <a:cs typeface="Verdana"/>
              </a:rPr>
              <a:t>Le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classi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90">
                <a:latin typeface="Verdana"/>
                <a:cs typeface="Verdana"/>
              </a:rPr>
              <a:t> voli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si</a:t>
            </a:r>
            <a:r>
              <a:rPr dirty="0" sz="1300" spc="-70">
                <a:latin typeface="Verdana"/>
                <a:cs typeface="Verdana"/>
              </a:rPr>
              <a:t> suddividono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in </a:t>
            </a:r>
            <a:r>
              <a:rPr dirty="0" sz="1300" spc="-75">
                <a:latin typeface="Verdana"/>
                <a:cs typeface="Verdana"/>
              </a:rPr>
              <a:t>‘J’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(classe</a:t>
            </a:r>
            <a:r>
              <a:rPr dirty="0" sz="1300" spc="-80">
                <a:latin typeface="Verdana"/>
                <a:cs typeface="Verdana"/>
              </a:rPr>
              <a:t> business),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‘Y’</a:t>
            </a:r>
            <a:endParaRPr sz="1300">
              <a:latin typeface="Verdana"/>
              <a:cs typeface="Verdana"/>
            </a:endParaRPr>
          </a:p>
          <a:p>
            <a:pPr marL="186055">
              <a:lnSpc>
                <a:spcPts val="1520"/>
              </a:lnSpc>
            </a:pPr>
            <a:r>
              <a:rPr dirty="0" sz="1300" spc="-50">
                <a:latin typeface="Verdana"/>
                <a:cs typeface="Verdana"/>
              </a:rPr>
              <a:t>(seconda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classe)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e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‘F’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(classe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economy).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232150" y="5531916"/>
            <a:ext cx="515048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70" b="1">
                <a:latin typeface="Tahoma"/>
                <a:cs typeface="Tahoma"/>
              </a:rPr>
              <a:t>VINCOLI</a:t>
            </a:r>
            <a:r>
              <a:rPr dirty="0" sz="4400" spc="-140" b="1">
                <a:latin typeface="Tahoma"/>
                <a:cs typeface="Tahoma"/>
              </a:rPr>
              <a:t> </a:t>
            </a:r>
            <a:r>
              <a:rPr dirty="0" sz="4400" spc="-300" b="1">
                <a:latin typeface="Tahoma"/>
                <a:cs typeface="Tahoma"/>
              </a:rPr>
              <a:t>DINAMICI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" y="9156"/>
            <a:ext cx="12170664" cy="68488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7047" y="230886"/>
            <a:ext cx="10408920" cy="351091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1810"/>
              </a:lnSpc>
              <a:spcBef>
                <a:spcPts val="245"/>
              </a:spcBef>
            </a:pPr>
            <a:r>
              <a:rPr dirty="0" u="sng" sz="1600" spc="-2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600" spc="-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VINCOLI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DINAMICI</a:t>
            </a:r>
            <a:r>
              <a:rPr dirty="0" u="sng" sz="1600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RIGUARDANO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600" spc="-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VALORI</a:t>
            </a:r>
            <a:r>
              <a:rPr dirty="0" u="sng" sz="16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DEGLI</a:t>
            </a:r>
            <a:r>
              <a:rPr dirty="0" u="sng" sz="1600" spc="-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ATTRIBUTI</a:t>
            </a:r>
            <a:r>
              <a:rPr dirty="0" u="sng" sz="16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CHE</a:t>
            </a:r>
            <a:r>
              <a:rPr dirty="0" u="sng" sz="1600" spc="-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VARIANO</a:t>
            </a:r>
            <a:r>
              <a:rPr dirty="0" u="sng" sz="1600" spc="-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NEL</a:t>
            </a:r>
            <a:r>
              <a:rPr dirty="0" u="sng" sz="16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TEMPO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600" spc="-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DESCRIVONO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u="sng" sz="160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L’EVOLUZIONE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DEL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SISTEMA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560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inseriti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dipendenti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minorenni.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4"/>
              </a:spcBef>
              <a:buChar char="•"/>
              <a:tabLst>
                <a:tab pos="184150" algn="l"/>
              </a:tabLst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scadenza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documento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d’identità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deve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posteriore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alla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odierna.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184150" algn="l"/>
              </a:tabLst>
            </a:pPr>
            <a:r>
              <a:rPr dirty="0" sz="1600" spc="-2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biglietti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costare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meno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50.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4"/>
              </a:spcBef>
              <a:buChar char="•"/>
              <a:tabLst>
                <a:tab pos="184150" algn="l"/>
              </a:tabLst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scadenza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della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carta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acquisti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online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deve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posteriore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alla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odierna.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190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esserci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più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quattro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dipendenti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sullo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stesso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aereo.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4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venduti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oltre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99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biglietti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stesso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volo.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4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portare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sé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più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bagagli.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190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possono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partire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aerei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alla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stessa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ora.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4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può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assegnato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passeggeri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diversi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stesso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posto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aereo.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184150" algn="l"/>
              </a:tabLst>
            </a:pP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persone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stanno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comprando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stesso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biglietto,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conta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pagamento.</a:t>
            </a:r>
            <a:endParaRPr sz="160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Non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può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essere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venduto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stesso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biglietto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persone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diverse.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6373367" cy="6857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2551" y="1002538"/>
            <a:ext cx="288099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80"/>
              <a:t>VERIFICA</a:t>
            </a:r>
            <a:r>
              <a:rPr dirty="0" spc="-140"/>
              <a:t> </a:t>
            </a:r>
            <a:r>
              <a:rPr dirty="0" spc="-465"/>
              <a:t>DI </a:t>
            </a:r>
            <a:r>
              <a:rPr dirty="0" spc="-90"/>
              <a:t>NORMALITA’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202551" y="2218156"/>
            <a:ext cx="4189729" cy="4016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19455">
              <a:lnSpc>
                <a:spcPct val="110000"/>
              </a:lnSpc>
              <a:spcBef>
                <a:spcPts val="100"/>
              </a:spcBef>
            </a:pPr>
            <a:r>
              <a:rPr dirty="0" sz="1700">
                <a:latin typeface="Verdana"/>
                <a:cs typeface="Verdana"/>
              </a:rPr>
              <a:t>LA</a:t>
            </a:r>
            <a:r>
              <a:rPr dirty="0" sz="1700" spc="-135">
                <a:latin typeface="Verdana"/>
                <a:cs typeface="Verdana"/>
              </a:rPr>
              <a:t> </a:t>
            </a:r>
            <a:r>
              <a:rPr dirty="0" sz="1700" spc="-40" b="1">
                <a:latin typeface="Tahoma"/>
                <a:cs typeface="Tahoma"/>
              </a:rPr>
              <a:t>VERIFICA</a:t>
            </a:r>
            <a:r>
              <a:rPr dirty="0" sz="1700" spc="-25" b="1">
                <a:latin typeface="Tahoma"/>
                <a:cs typeface="Tahoma"/>
              </a:rPr>
              <a:t> </a:t>
            </a:r>
            <a:r>
              <a:rPr dirty="0" sz="1700" spc="-215" b="1">
                <a:latin typeface="Tahoma"/>
                <a:cs typeface="Tahoma"/>
              </a:rPr>
              <a:t>DI</a:t>
            </a:r>
            <a:r>
              <a:rPr dirty="0" sz="1700" spc="15" b="1">
                <a:latin typeface="Tahoma"/>
                <a:cs typeface="Tahoma"/>
              </a:rPr>
              <a:t> </a:t>
            </a:r>
            <a:r>
              <a:rPr dirty="0" sz="1700" spc="-45" b="1">
                <a:latin typeface="Tahoma"/>
                <a:cs typeface="Tahoma"/>
              </a:rPr>
              <a:t>NORMALITA’</a:t>
            </a:r>
            <a:r>
              <a:rPr dirty="0" sz="1700" spc="-55" b="1">
                <a:latin typeface="Tahoma"/>
                <a:cs typeface="Tahoma"/>
              </a:rPr>
              <a:t> </a:t>
            </a:r>
            <a:r>
              <a:rPr dirty="0" sz="1700" spc="-25">
                <a:latin typeface="Verdana"/>
                <a:cs typeface="Verdana"/>
              </a:rPr>
              <a:t>E’ </a:t>
            </a:r>
            <a:r>
              <a:rPr dirty="0" sz="1700" spc="-90">
                <a:latin typeface="Verdana"/>
                <a:cs typeface="Verdana"/>
              </a:rPr>
              <a:t>UTILIZZATA</a:t>
            </a:r>
            <a:r>
              <a:rPr dirty="0" sz="1700" spc="-5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PER</a:t>
            </a:r>
            <a:r>
              <a:rPr dirty="0" sz="1700" spc="-55">
                <a:latin typeface="Verdana"/>
                <a:cs typeface="Verdana"/>
              </a:rPr>
              <a:t> </a:t>
            </a:r>
            <a:r>
              <a:rPr dirty="0" sz="1700" spc="-35">
                <a:latin typeface="Verdana"/>
                <a:cs typeface="Verdana"/>
              </a:rPr>
              <a:t>VALUTARE</a:t>
            </a:r>
            <a:r>
              <a:rPr dirty="0" sz="1700" spc="-6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UNO </a:t>
            </a:r>
            <a:r>
              <a:rPr dirty="0" sz="1700">
                <a:latin typeface="Verdana"/>
                <a:cs typeface="Verdana"/>
              </a:rPr>
              <a:t>SCHEMA</a:t>
            </a:r>
            <a:r>
              <a:rPr dirty="0" sz="1700" spc="-8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DAL</a:t>
            </a:r>
            <a:r>
              <a:rPr dirty="0" sz="1700" spc="-8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PUNTO</a:t>
            </a:r>
            <a:r>
              <a:rPr dirty="0" sz="1700" spc="-85">
                <a:latin typeface="Verdana"/>
                <a:cs typeface="Verdana"/>
              </a:rPr>
              <a:t> </a:t>
            </a:r>
            <a:r>
              <a:rPr dirty="0" sz="1700" spc="-180">
                <a:latin typeface="Verdana"/>
                <a:cs typeface="Verdana"/>
              </a:rPr>
              <a:t>DI</a:t>
            </a:r>
            <a:r>
              <a:rPr dirty="0" sz="1700" spc="-75">
                <a:latin typeface="Verdana"/>
                <a:cs typeface="Verdana"/>
              </a:rPr>
              <a:t> </a:t>
            </a:r>
            <a:r>
              <a:rPr dirty="0" sz="1700" spc="-20">
                <a:latin typeface="Verdana"/>
                <a:cs typeface="Verdana"/>
              </a:rPr>
              <a:t>VISTA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10000"/>
              </a:lnSpc>
            </a:pPr>
            <a:r>
              <a:rPr dirty="0" sz="1700">
                <a:latin typeface="Verdana"/>
                <a:cs typeface="Verdana"/>
              </a:rPr>
              <a:t>FORMALE</a:t>
            </a:r>
            <a:r>
              <a:rPr dirty="0" sz="1700" spc="-65">
                <a:latin typeface="Verdana"/>
                <a:cs typeface="Verdana"/>
              </a:rPr>
              <a:t> </a:t>
            </a:r>
            <a:r>
              <a:rPr dirty="0" sz="1700" spc="50">
                <a:latin typeface="Verdana"/>
                <a:cs typeface="Verdana"/>
              </a:rPr>
              <a:t>E</a:t>
            </a:r>
            <a:r>
              <a:rPr dirty="0" sz="1700" spc="-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PER</a:t>
            </a:r>
            <a:r>
              <a:rPr dirty="0" sz="1700" spc="-50">
                <a:latin typeface="Verdana"/>
                <a:cs typeface="Verdana"/>
              </a:rPr>
              <a:t> </a:t>
            </a:r>
            <a:r>
              <a:rPr dirty="0" sz="1700" spc="-35">
                <a:latin typeface="Verdana"/>
                <a:cs typeface="Verdana"/>
              </a:rPr>
              <a:t>MISURARE</a:t>
            </a:r>
            <a:r>
              <a:rPr dirty="0" sz="1700" spc="-85">
                <a:latin typeface="Verdana"/>
                <a:cs typeface="Verdana"/>
              </a:rPr>
              <a:t> </a:t>
            </a:r>
            <a:r>
              <a:rPr dirty="0" sz="1700" spc="-120">
                <a:latin typeface="Verdana"/>
                <a:cs typeface="Verdana"/>
              </a:rPr>
              <a:t>IL</a:t>
            </a:r>
            <a:r>
              <a:rPr dirty="0" sz="1700" spc="-5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LIVELLO </a:t>
            </a:r>
            <a:r>
              <a:rPr dirty="0" sz="1700" spc="-180">
                <a:latin typeface="Verdana"/>
                <a:cs typeface="Verdana"/>
              </a:rPr>
              <a:t>DI</a:t>
            </a:r>
            <a:r>
              <a:rPr dirty="0" sz="1700" spc="-105">
                <a:latin typeface="Verdana"/>
                <a:cs typeface="Verdana"/>
              </a:rPr>
              <a:t> </a:t>
            </a:r>
            <a:r>
              <a:rPr dirty="0" sz="1700" spc="-70">
                <a:latin typeface="Verdana"/>
                <a:cs typeface="Verdana"/>
              </a:rPr>
              <a:t>RIDONDANZA.</a:t>
            </a:r>
            <a:r>
              <a:rPr dirty="0" sz="1700" spc="-13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LA</a:t>
            </a:r>
            <a:r>
              <a:rPr dirty="0" sz="1700" spc="-95">
                <a:latin typeface="Verdana"/>
                <a:cs typeface="Verdana"/>
              </a:rPr>
              <a:t> </a:t>
            </a:r>
            <a:r>
              <a:rPr dirty="0" sz="1700" spc="-60" b="1">
                <a:latin typeface="Tahoma"/>
                <a:cs typeface="Tahoma"/>
              </a:rPr>
              <a:t>PRIMA</a:t>
            </a:r>
            <a:r>
              <a:rPr dirty="0" sz="1700" spc="5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FORMA </a:t>
            </a:r>
            <a:r>
              <a:rPr dirty="0" sz="1700" b="1">
                <a:latin typeface="Tahoma"/>
                <a:cs typeface="Tahoma"/>
              </a:rPr>
              <a:t>NORMALE</a:t>
            </a:r>
            <a:r>
              <a:rPr dirty="0" sz="1700" spc="45" b="1">
                <a:latin typeface="Tahoma"/>
                <a:cs typeface="Tahoma"/>
              </a:rPr>
              <a:t> </a:t>
            </a:r>
            <a:r>
              <a:rPr dirty="0" sz="1700">
                <a:latin typeface="Verdana"/>
                <a:cs typeface="Verdana"/>
              </a:rPr>
              <a:t>RAPPRESENTA</a:t>
            </a:r>
            <a:r>
              <a:rPr dirty="0" sz="1700" spc="-35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UNA </a:t>
            </a:r>
            <a:r>
              <a:rPr dirty="0" sz="1700" spc="-35" b="1">
                <a:latin typeface="Tahoma"/>
                <a:cs typeface="Tahoma"/>
              </a:rPr>
              <a:t>PROPRIETA’</a:t>
            </a:r>
            <a:r>
              <a:rPr dirty="0" sz="1700" spc="50" b="1">
                <a:latin typeface="Tahoma"/>
                <a:cs typeface="Tahoma"/>
              </a:rPr>
              <a:t> </a:t>
            </a:r>
            <a:r>
              <a:rPr dirty="0" sz="1700" b="1">
                <a:latin typeface="Tahoma"/>
                <a:cs typeface="Tahoma"/>
              </a:rPr>
              <a:t>ESTENSIONALE</a:t>
            </a:r>
            <a:r>
              <a:rPr dirty="0" sz="1700" spc="-50" b="1">
                <a:latin typeface="Tahoma"/>
                <a:cs typeface="Tahoma"/>
              </a:rPr>
              <a:t> </a:t>
            </a:r>
            <a:r>
              <a:rPr dirty="0" sz="1700" spc="50">
                <a:latin typeface="Verdana"/>
                <a:cs typeface="Verdana"/>
              </a:rPr>
              <a:t>E</a:t>
            </a:r>
            <a:r>
              <a:rPr dirty="0" sz="1700" spc="-3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QUINDI </a:t>
            </a:r>
            <a:r>
              <a:rPr dirty="0" sz="1700" spc="-40">
                <a:latin typeface="Verdana"/>
                <a:cs typeface="Verdana"/>
              </a:rPr>
              <a:t>E’</a:t>
            </a:r>
            <a:r>
              <a:rPr dirty="0" sz="1700" spc="-114">
                <a:latin typeface="Verdana"/>
                <a:cs typeface="Verdana"/>
              </a:rPr>
              <a:t> </a:t>
            </a:r>
            <a:r>
              <a:rPr dirty="0" sz="1700" spc="-60">
                <a:latin typeface="Verdana"/>
                <a:cs typeface="Verdana"/>
              </a:rPr>
              <a:t>DEDUCIBILE</a:t>
            </a:r>
            <a:r>
              <a:rPr dirty="0" sz="1700" spc="-11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DAL</a:t>
            </a:r>
            <a:r>
              <a:rPr dirty="0" sz="1700" spc="-114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MODELLO</a:t>
            </a:r>
            <a:endParaRPr sz="1700">
              <a:latin typeface="Verdana"/>
              <a:cs typeface="Verdana"/>
            </a:endParaRPr>
          </a:p>
          <a:p>
            <a:pPr marL="12700" marR="548640">
              <a:lnSpc>
                <a:spcPct val="110000"/>
              </a:lnSpc>
              <a:spcBef>
                <a:spcPts val="5"/>
              </a:spcBef>
            </a:pPr>
            <a:r>
              <a:rPr dirty="0" sz="1700" spc="-20">
                <a:latin typeface="Verdana"/>
                <a:cs typeface="Verdana"/>
              </a:rPr>
              <a:t>RELAZIONALE.</a:t>
            </a:r>
            <a:r>
              <a:rPr dirty="0" sz="1700" spc="-10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LA</a:t>
            </a:r>
            <a:r>
              <a:rPr dirty="0" sz="1700" spc="-50">
                <a:latin typeface="Verdana"/>
                <a:cs typeface="Verdana"/>
              </a:rPr>
              <a:t> </a:t>
            </a:r>
            <a:r>
              <a:rPr dirty="0" sz="1700" b="1">
                <a:latin typeface="Tahoma"/>
                <a:cs typeface="Tahoma"/>
              </a:rPr>
              <a:t>SECONDA</a:t>
            </a:r>
            <a:r>
              <a:rPr dirty="0" sz="1700" spc="100" b="1">
                <a:latin typeface="Tahoma"/>
                <a:cs typeface="Tahoma"/>
              </a:rPr>
              <a:t> </a:t>
            </a:r>
            <a:r>
              <a:rPr dirty="0" sz="1700" spc="50">
                <a:latin typeface="Verdana"/>
                <a:cs typeface="Verdana"/>
              </a:rPr>
              <a:t>E</a:t>
            </a:r>
            <a:r>
              <a:rPr dirty="0" sz="1700" spc="-55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LA </a:t>
            </a:r>
            <a:r>
              <a:rPr dirty="0" sz="1700" spc="55" b="1">
                <a:latin typeface="Tahoma"/>
                <a:cs typeface="Tahoma"/>
              </a:rPr>
              <a:t>TERZA</a:t>
            </a:r>
            <a:r>
              <a:rPr dirty="0" sz="1700" spc="10" b="1">
                <a:latin typeface="Tahoma"/>
                <a:cs typeface="Tahoma"/>
              </a:rPr>
              <a:t> </a:t>
            </a:r>
            <a:r>
              <a:rPr dirty="0" sz="1700" b="1">
                <a:latin typeface="Tahoma"/>
                <a:cs typeface="Tahoma"/>
              </a:rPr>
              <a:t>FORMA</a:t>
            </a:r>
            <a:r>
              <a:rPr dirty="0" sz="1700" spc="1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NORMALE </a:t>
            </a:r>
            <a:r>
              <a:rPr dirty="0" sz="1700" spc="-20">
                <a:latin typeface="Verdana"/>
                <a:cs typeface="Verdana"/>
              </a:rPr>
              <a:t>RAPPRESENTANO,</a:t>
            </a:r>
            <a:r>
              <a:rPr dirty="0" sz="1700" spc="-110">
                <a:latin typeface="Verdana"/>
                <a:cs typeface="Verdana"/>
              </a:rPr>
              <a:t> </a:t>
            </a:r>
            <a:r>
              <a:rPr dirty="0" sz="1700" spc="-60">
                <a:latin typeface="Verdana"/>
                <a:cs typeface="Verdana"/>
              </a:rPr>
              <a:t>INVECE,</a:t>
            </a:r>
            <a:r>
              <a:rPr dirty="0" sz="1700" spc="-10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UNA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700" spc="-35" b="1">
                <a:latin typeface="Tahoma"/>
                <a:cs typeface="Tahoma"/>
              </a:rPr>
              <a:t>PROPRIETA’</a:t>
            </a:r>
            <a:r>
              <a:rPr dirty="0" sz="1700" b="1">
                <a:latin typeface="Tahoma"/>
                <a:cs typeface="Tahoma"/>
              </a:rPr>
              <a:t> </a:t>
            </a:r>
            <a:r>
              <a:rPr dirty="0" sz="1700" spc="-45" b="1">
                <a:latin typeface="Tahoma"/>
                <a:cs typeface="Tahoma"/>
              </a:rPr>
              <a:t>INTENSIONALE</a:t>
            </a:r>
            <a:r>
              <a:rPr dirty="0" sz="1700" spc="-45">
                <a:latin typeface="Verdana"/>
                <a:cs typeface="Verdana"/>
              </a:rPr>
              <a:t>,</a:t>
            </a:r>
            <a:r>
              <a:rPr dirty="0" sz="1700" spc="-10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OVVERO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700" spc="-50">
                <a:latin typeface="Verdana"/>
                <a:cs typeface="Verdana"/>
              </a:rPr>
              <a:t>RIGUARDANO</a:t>
            </a:r>
            <a:r>
              <a:rPr dirty="0" sz="1700" spc="-125">
                <a:latin typeface="Verdana"/>
                <a:cs typeface="Verdana"/>
              </a:rPr>
              <a:t> </a:t>
            </a:r>
            <a:r>
              <a:rPr dirty="0" sz="1700" spc="-120">
                <a:latin typeface="Verdana"/>
                <a:cs typeface="Verdana"/>
              </a:rPr>
              <a:t>IL</a:t>
            </a:r>
            <a:r>
              <a:rPr dirty="0" sz="1700" spc="-100">
                <a:latin typeface="Verdana"/>
                <a:cs typeface="Verdana"/>
              </a:rPr>
              <a:t> </a:t>
            </a:r>
            <a:r>
              <a:rPr dirty="0" sz="1700" spc="-80">
                <a:latin typeface="Verdana"/>
                <a:cs typeface="Verdana"/>
              </a:rPr>
              <a:t>SIGNIFICATO</a:t>
            </a:r>
            <a:r>
              <a:rPr dirty="0" sz="1700" spc="-12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DEGLI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700" spc="-10">
                <a:latin typeface="Verdana"/>
                <a:cs typeface="Verdana"/>
              </a:rPr>
              <a:t>ATTRIBUTI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-1"/>
            <a:ext cx="744016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002538"/>
            <a:ext cx="3354704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110"/>
              <a:t>PRIMA</a:t>
            </a:r>
            <a:r>
              <a:rPr dirty="0" spc="-145"/>
              <a:t> </a:t>
            </a:r>
            <a:r>
              <a:rPr dirty="0" spc="-10"/>
              <a:t>FORMA </a:t>
            </a:r>
            <a:r>
              <a:rPr dirty="0" spc="40"/>
              <a:t>NORMALE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93521" y="2198112"/>
            <a:ext cx="3514090" cy="353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1770">
              <a:lnSpc>
                <a:spcPct val="120000"/>
              </a:lnSpc>
              <a:spcBef>
                <a:spcPts val="95"/>
              </a:spcBef>
            </a:pPr>
            <a:r>
              <a:rPr dirty="0" sz="2400" spc="114">
                <a:latin typeface="Segoe UI Symbol"/>
                <a:cs typeface="Segoe UI Symbol"/>
              </a:rPr>
              <a:t>La</a:t>
            </a:r>
            <a:r>
              <a:rPr dirty="0" sz="2400" spc="-25">
                <a:latin typeface="Segoe UI Symbol"/>
                <a:cs typeface="Segoe UI Symbol"/>
              </a:rPr>
              <a:t> </a:t>
            </a:r>
            <a:r>
              <a:rPr dirty="0" sz="2400">
                <a:latin typeface="Segoe UI Symbol"/>
                <a:cs typeface="Segoe UI Symbol"/>
              </a:rPr>
              <a:t>prima</a:t>
            </a:r>
            <a:r>
              <a:rPr dirty="0" sz="2400" spc="-40">
                <a:latin typeface="Segoe UI Symbol"/>
                <a:cs typeface="Segoe UI Symbol"/>
              </a:rPr>
              <a:t> </a:t>
            </a:r>
            <a:r>
              <a:rPr dirty="0" sz="2400" spc="-25">
                <a:latin typeface="Segoe UI Symbol"/>
                <a:cs typeface="Segoe UI Symbol"/>
              </a:rPr>
              <a:t>forma</a:t>
            </a:r>
            <a:r>
              <a:rPr dirty="0" sz="2400" spc="-35">
                <a:latin typeface="Segoe UI Symbol"/>
                <a:cs typeface="Segoe UI Symbol"/>
              </a:rPr>
              <a:t> </a:t>
            </a:r>
            <a:r>
              <a:rPr dirty="0" sz="2400" spc="-10">
                <a:latin typeface="Segoe UI Symbol"/>
                <a:cs typeface="Segoe UI Symbol"/>
              </a:rPr>
              <a:t>normale </a:t>
            </a:r>
            <a:r>
              <a:rPr dirty="0" sz="2400" spc="-45">
                <a:latin typeface="Segoe UI Symbol"/>
                <a:cs typeface="Segoe UI Symbol"/>
              </a:rPr>
              <a:t>riguarda</a:t>
            </a:r>
            <a:r>
              <a:rPr dirty="0" sz="2400" spc="-90">
                <a:latin typeface="Segoe UI Symbol"/>
                <a:cs typeface="Segoe UI Symbol"/>
              </a:rPr>
              <a:t> </a:t>
            </a:r>
            <a:r>
              <a:rPr dirty="0" sz="2400" spc="-35">
                <a:latin typeface="Segoe UI Symbol"/>
                <a:cs typeface="Segoe UI Symbol"/>
              </a:rPr>
              <a:t>l’atomicità.</a:t>
            </a:r>
            <a:r>
              <a:rPr dirty="0" sz="2400" spc="-105">
                <a:latin typeface="Segoe UI Symbol"/>
                <a:cs typeface="Segoe UI Symbol"/>
              </a:rPr>
              <a:t> </a:t>
            </a:r>
            <a:r>
              <a:rPr dirty="0" sz="2400" spc="55">
                <a:latin typeface="Segoe UI Symbol"/>
                <a:cs typeface="Segoe UI Symbol"/>
              </a:rPr>
              <a:t>Lo </a:t>
            </a:r>
            <a:r>
              <a:rPr dirty="0" sz="2400" spc="-45">
                <a:latin typeface="Segoe UI Symbol"/>
                <a:cs typeface="Segoe UI Symbol"/>
              </a:rPr>
              <a:t>schema</a:t>
            </a:r>
            <a:r>
              <a:rPr dirty="0" sz="2400" spc="-85">
                <a:latin typeface="Segoe UI Symbol"/>
                <a:cs typeface="Segoe UI Symbol"/>
              </a:rPr>
              <a:t> </a:t>
            </a:r>
            <a:r>
              <a:rPr dirty="0" sz="2400" spc="-50">
                <a:latin typeface="Segoe UI Symbol"/>
                <a:cs typeface="Segoe UI Symbol"/>
              </a:rPr>
              <a:t>presenta</a:t>
            </a:r>
            <a:r>
              <a:rPr dirty="0" sz="2400" spc="-80">
                <a:latin typeface="Segoe UI Symbol"/>
                <a:cs typeface="Segoe UI Symbol"/>
              </a:rPr>
              <a:t> </a:t>
            </a:r>
            <a:r>
              <a:rPr dirty="0" sz="2400" spc="-25">
                <a:latin typeface="Segoe UI Symbol"/>
                <a:cs typeface="Segoe UI Symbol"/>
              </a:rPr>
              <a:t>attributi</a:t>
            </a:r>
            <a:endParaRPr sz="2400">
              <a:latin typeface="Segoe UI Symbol"/>
              <a:cs typeface="Segoe UI Symbol"/>
            </a:endParaRPr>
          </a:p>
          <a:p>
            <a:pPr marL="12700" marR="5080">
              <a:lnSpc>
                <a:spcPct val="120000"/>
              </a:lnSpc>
            </a:pPr>
            <a:r>
              <a:rPr dirty="0" sz="2400" spc="-20">
                <a:latin typeface="Segoe UI Symbol"/>
                <a:cs typeface="Segoe UI Symbol"/>
              </a:rPr>
              <a:t>atomici</a:t>
            </a:r>
            <a:r>
              <a:rPr dirty="0" sz="2400" spc="-110">
                <a:latin typeface="Segoe UI Symbol"/>
                <a:cs typeface="Segoe UI Symbol"/>
              </a:rPr>
              <a:t> </a:t>
            </a:r>
            <a:r>
              <a:rPr dirty="0" sz="2400" spc="-25">
                <a:latin typeface="Segoe UI Symbol"/>
                <a:cs typeface="Segoe UI Symbol"/>
              </a:rPr>
              <a:t>fatta</a:t>
            </a:r>
            <a:r>
              <a:rPr dirty="0" sz="2400" spc="-114">
                <a:latin typeface="Segoe UI Symbol"/>
                <a:cs typeface="Segoe UI Symbol"/>
              </a:rPr>
              <a:t> </a:t>
            </a:r>
            <a:r>
              <a:rPr dirty="0" sz="2400" spc="-50">
                <a:latin typeface="Segoe UI Symbol"/>
                <a:cs typeface="Segoe UI Symbol"/>
              </a:rPr>
              <a:t>eccezione</a:t>
            </a:r>
            <a:r>
              <a:rPr dirty="0" sz="2400" spc="-90">
                <a:latin typeface="Segoe UI Symbol"/>
                <a:cs typeface="Segoe UI Symbol"/>
              </a:rPr>
              <a:t> </a:t>
            </a:r>
            <a:r>
              <a:rPr dirty="0" sz="2400" spc="-35">
                <a:latin typeface="Segoe UI Symbol"/>
                <a:cs typeface="Segoe UI Symbol"/>
              </a:rPr>
              <a:t>per </a:t>
            </a:r>
            <a:r>
              <a:rPr dirty="0" sz="2400">
                <a:latin typeface="Segoe UI Symbol"/>
                <a:cs typeface="Segoe UI Symbol"/>
              </a:rPr>
              <a:t>le</a:t>
            </a:r>
            <a:r>
              <a:rPr dirty="0" sz="2400" spc="-80">
                <a:latin typeface="Segoe UI Symbol"/>
                <a:cs typeface="Segoe UI Symbol"/>
              </a:rPr>
              <a:t> </a:t>
            </a:r>
            <a:r>
              <a:rPr dirty="0" sz="2400" spc="-45">
                <a:latin typeface="Segoe UI Symbol"/>
                <a:cs typeface="Segoe UI Symbol"/>
              </a:rPr>
              <a:t>date</a:t>
            </a:r>
            <a:r>
              <a:rPr dirty="0" sz="2400" spc="-70">
                <a:latin typeface="Segoe UI Symbol"/>
                <a:cs typeface="Segoe UI Symbol"/>
              </a:rPr>
              <a:t> </a:t>
            </a:r>
            <a:r>
              <a:rPr dirty="0" sz="2400">
                <a:latin typeface="Segoe UI Symbol"/>
                <a:cs typeface="Segoe UI Symbol"/>
              </a:rPr>
              <a:t>che</a:t>
            </a:r>
            <a:r>
              <a:rPr dirty="0" sz="2400" spc="-65">
                <a:latin typeface="Segoe UI Symbol"/>
                <a:cs typeface="Segoe UI Symbol"/>
              </a:rPr>
              <a:t> </a:t>
            </a:r>
            <a:r>
              <a:rPr dirty="0" sz="2400" spc="-40">
                <a:latin typeface="Segoe UI Symbol"/>
                <a:cs typeface="Segoe UI Symbol"/>
              </a:rPr>
              <a:t>però</a:t>
            </a:r>
            <a:r>
              <a:rPr dirty="0" sz="2400" spc="-70">
                <a:latin typeface="Segoe UI Symbol"/>
                <a:cs typeface="Segoe UI Symbol"/>
              </a:rPr>
              <a:t> </a:t>
            </a:r>
            <a:r>
              <a:rPr dirty="0" sz="2400" spc="-10">
                <a:latin typeface="Segoe UI Symbol"/>
                <a:cs typeface="Segoe UI Symbol"/>
              </a:rPr>
              <a:t>possono</a:t>
            </a:r>
            <a:endParaRPr sz="2400">
              <a:latin typeface="Segoe UI Symbol"/>
              <a:cs typeface="Segoe UI Symbol"/>
            </a:endParaRPr>
          </a:p>
          <a:p>
            <a:pPr marL="12700" marR="48895">
              <a:lnSpc>
                <a:spcPct val="120000"/>
              </a:lnSpc>
              <a:spcBef>
                <a:spcPts val="5"/>
              </a:spcBef>
            </a:pPr>
            <a:r>
              <a:rPr dirty="0" sz="2400" spc="-35">
                <a:latin typeface="Segoe UI Symbol"/>
                <a:cs typeface="Segoe UI Symbol"/>
              </a:rPr>
              <a:t>essere</a:t>
            </a:r>
            <a:r>
              <a:rPr dirty="0" sz="2400" spc="35">
                <a:latin typeface="Segoe UI Symbol"/>
                <a:cs typeface="Segoe UI Symbol"/>
              </a:rPr>
              <a:t> </a:t>
            </a:r>
            <a:r>
              <a:rPr dirty="0" sz="2400" spc="-55">
                <a:latin typeface="Segoe UI Symbol"/>
                <a:cs typeface="Segoe UI Symbol"/>
              </a:rPr>
              <a:t>accettate.</a:t>
            </a:r>
            <a:r>
              <a:rPr dirty="0" sz="2400" spc="10">
                <a:latin typeface="Segoe UI Symbol"/>
                <a:cs typeface="Segoe UI Symbol"/>
              </a:rPr>
              <a:t> </a:t>
            </a:r>
            <a:r>
              <a:rPr dirty="0" sz="2400">
                <a:latin typeface="Segoe UI Symbol"/>
                <a:cs typeface="Segoe UI Symbol"/>
              </a:rPr>
              <a:t>Quindi</a:t>
            </a:r>
            <a:r>
              <a:rPr dirty="0" sz="2400" spc="5">
                <a:latin typeface="Segoe UI Symbol"/>
                <a:cs typeface="Segoe UI Symbol"/>
              </a:rPr>
              <a:t> </a:t>
            </a:r>
            <a:r>
              <a:rPr dirty="0" sz="2400" spc="-40">
                <a:latin typeface="Segoe UI Symbol"/>
                <a:cs typeface="Segoe UI Symbol"/>
              </a:rPr>
              <a:t>lo </a:t>
            </a:r>
            <a:r>
              <a:rPr dirty="0" sz="2400" spc="-45">
                <a:latin typeface="Segoe UI Symbol"/>
                <a:cs typeface="Segoe UI Symbol"/>
              </a:rPr>
              <a:t>schema</a:t>
            </a:r>
            <a:r>
              <a:rPr dirty="0" sz="2400">
                <a:latin typeface="Segoe UI Symbol"/>
                <a:cs typeface="Segoe UI Symbol"/>
              </a:rPr>
              <a:t> è in</a:t>
            </a:r>
            <a:r>
              <a:rPr dirty="0" sz="2400" spc="5">
                <a:latin typeface="Segoe UI Symbol"/>
                <a:cs typeface="Segoe UI Symbol"/>
              </a:rPr>
              <a:t> </a:t>
            </a:r>
            <a:r>
              <a:rPr dirty="0" sz="2400" spc="-20">
                <a:latin typeface="Segoe UI Symbol"/>
                <a:cs typeface="Segoe UI Symbol"/>
              </a:rPr>
              <a:t>prima</a:t>
            </a:r>
            <a:r>
              <a:rPr dirty="0" sz="2400" spc="-45">
                <a:latin typeface="Segoe UI Symbol"/>
                <a:cs typeface="Segoe UI Symbol"/>
              </a:rPr>
              <a:t> </a:t>
            </a:r>
            <a:r>
              <a:rPr dirty="0" sz="2400" spc="-10">
                <a:latin typeface="Segoe UI Symbol"/>
                <a:cs typeface="Segoe UI Symbol"/>
              </a:rPr>
              <a:t>forma normale</a:t>
            </a:r>
            <a:endParaRPr sz="24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4169410" cy="10687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dirty="0" sz="3600" spc="70" b="1">
                <a:latin typeface="Tahoma"/>
                <a:cs typeface="Tahoma"/>
              </a:rPr>
              <a:t>SECONDA</a:t>
            </a:r>
            <a:r>
              <a:rPr dirty="0" sz="3600" spc="-50" b="1">
                <a:latin typeface="Tahoma"/>
                <a:cs typeface="Tahoma"/>
              </a:rPr>
              <a:t> </a:t>
            </a:r>
            <a:r>
              <a:rPr dirty="0" sz="3600" spc="-10" b="1">
                <a:latin typeface="Tahoma"/>
                <a:cs typeface="Tahoma"/>
              </a:rPr>
              <a:t>FORMA </a:t>
            </a:r>
            <a:r>
              <a:rPr dirty="0" sz="3600" spc="40" b="1">
                <a:latin typeface="Tahoma"/>
                <a:cs typeface="Tahoma"/>
              </a:rPr>
              <a:t>NORMALE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15761" y="4842256"/>
            <a:ext cx="6132830" cy="1233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800" spc="-20">
                <a:latin typeface="Segoe UI Symbol"/>
                <a:cs typeface="Segoe UI Symbol"/>
              </a:rPr>
              <a:t>Sono presenti </a:t>
            </a:r>
            <a:r>
              <a:rPr dirty="0" sz="1800">
                <a:latin typeface="Segoe UI Symbol"/>
                <a:cs typeface="Segoe UI Symbol"/>
              </a:rPr>
              <a:t>chiavi</a:t>
            </a:r>
            <a:r>
              <a:rPr dirty="0" sz="1800" spc="-60">
                <a:latin typeface="Segoe UI Symbol"/>
                <a:cs typeface="Segoe UI Symbol"/>
              </a:rPr>
              <a:t> </a:t>
            </a:r>
            <a:r>
              <a:rPr dirty="0" sz="1800" spc="-40">
                <a:latin typeface="Segoe UI Symbol"/>
                <a:cs typeface="Segoe UI Symbol"/>
              </a:rPr>
              <a:t>multiattributo</a:t>
            </a:r>
            <a:r>
              <a:rPr dirty="0" sz="1800" spc="-70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nell’entità</a:t>
            </a:r>
            <a:r>
              <a:rPr dirty="0" sz="1800" spc="-5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Carta</a:t>
            </a:r>
            <a:r>
              <a:rPr dirty="0" sz="1800" spc="-30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d’Imbarco, nell’entità</a:t>
            </a:r>
            <a:r>
              <a:rPr dirty="0" sz="1800" spc="10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Volo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e nelle</a:t>
            </a:r>
            <a:r>
              <a:rPr dirty="0" sz="1800" spc="-10">
                <a:latin typeface="Segoe UI Symbol"/>
                <a:cs typeface="Segoe UI Symbol"/>
              </a:rPr>
              <a:t> </a:t>
            </a:r>
            <a:r>
              <a:rPr dirty="0" sz="1800" spc="-30">
                <a:latin typeface="Segoe UI Symbol"/>
                <a:cs typeface="Segoe UI Symbol"/>
              </a:rPr>
              <a:t>associazioni</a:t>
            </a:r>
            <a:r>
              <a:rPr dirty="0" sz="1800" spc="-15">
                <a:latin typeface="Segoe UI Symbol"/>
                <a:cs typeface="Segoe UI Symbol"/>
              </a:rPr>
              <a:t> </a:t>
            </a:r>
            <a:r>
              <a:rPr dirty="0" sz="1800" spc="60">
                <a:latin typeface="Segoe UI Symbol"/>
                <a:cs typeface="Segoe UI Symbol"/>
              </a:rPr>
              <a:t>M</a:t>
            </a:r>
            <a:r>
              <a:rPr dirty="0" sz="1800" spc="-5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a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 spc="60">
                <a:latin typeface="Segoe UI Symbol"/>
                <a:cs typeface="Segoe UI Symbol"/>
              </a:rPr>
              <a:t>N.</a:t>
            </a:r>
            <a:r>
              <a:rPr dirty="0" sz="1800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Nessuna</a:t>
            </a:r>
            <a:r>
              <a:rPr dirty="0" sz="1800">
                <a:latin typeface="Segoe UI Symbol"/>
                <a:cs typeface="Segoe UI Symbol"/>
              </a:rPr>
              <a:t> di</a:t>
            </a:r>
            <a:r>
              <a:rPr dirty="0" sz="1800" spc="-5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queste </a:t>
            </a:r>
            <a:r>
              <a:rPr dirty="0" sz="1800" spc="-40">
                <a:latin typeface="Segoe UI Symbol"/>
                <a:cs typeface="Segoe UI Symbol"/>
              </a:rPr>
              <a:t>determina</a:t>
            </a:r>
            <a:r>
              <a:rPr dirty="0" sz="1800" spc="-20">
                <a:latin typeface="Segoe UI Symbol"/>
                <a:cs typeface="Segoe UI Symbol"/>
              </a:rPr>
              <a:t> </a:t>
            </a:r>
            <a:r>
              <a:rPr dirty="0" sz="1800" spc="-35">
                <a:latin typeface="Segoe UI Symbol"/>
                <a:cs typeface="Segoe UI Symbol"/>
              </a:rPr>
              <a:t>parzialmente</a:t>
            </a:r>
            <a:r>
              <a:rPr dirty="0" sz="1800" spc="-30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gli</a:t>
            </a:r>
            <a:r>
              <a:rPr dirty="0" sz="1800" spc="-25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attributi,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 spc="50">
                <a:latin typeface="Segoe UI Symbol"/>
                <a:cs typeface="Segoe UI Symbol"/>
              </a:rPr>
              <a:t>i</a:t>
            </a:r>
            <a:r>
              <a:rPr dirty="0" sz="1800" spc="-20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quali</a:t>
            </a:r>
            <a:r>
              <a:rPr dirty="0" sz="1800" spc="-25">
                <a:latin typeface="Segoe UI Symbol"/>
                <a:cs typeface="Segoe UI Symbol"/>
              </a:rPr>
              <a:t> </a:t>
            </a:r>
            <a:r>
              <a:rPr dirty="0" sz="1800" spc="-55">
                <a:latin typeface="Segoe UI Symbol"/>
                <a:cs typeface="Segoe UI Symbol"/>
              </a:rPr>
              <a:t>dipendono</a:t>
            </a:r>
            <a:r>
              <a:rPr dirty="0" sz="1800" spc="-25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dalla chiave</a:t>
            </a:r>
            <a:r>
              <a:rPr dirty="0" sz="1800" spc="10">
                <a:latin typeface="Segoe UI Symbol"/>
                <a:cs typeface="Segoe UI Symbol"/>
              </a:rPr>
              <a:t> </a:t>
            </a:r>
            <a:r>
              <a:rPr dirty="0" sz="1800" spc="-25">
                <a:latin typeface="Segoe UI Symbol"/>
                <a:cs typeface="Segoe UI Symbol"/>
              </a:rPr>
              <a:t>multiattributo.</a:t>
            </a:r>
            <a:r>
              <a:rPr dirty="0" sz="1800" spc="40">
                <a:latin typeface="Segoe UI Symbol"/>
                <a:cs typeface="Segoe UI Symbol"/>
              </a:rPr>
              <a:t> </a:t>
            </a:r>
            <a:r>
              <a:rPr dirty="0" sz="1800" spc="85">
                <a:latin typeface="Segoe UI Symbol"/>
                <a:cs typeface="Segoe UI Symbol"/>
              </a:rPr>
              <a:t>La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 spc="-75">
                <a:latin typeface="Segoe UI Symbol"/>
                <a:cs typeface="Segoe UI Symbol"/>
              </a:rPr>
              <a:t>seconda</a:t>
            </a:r>
            <a:r>
              <a:rPr dirty="0" sz="1800" spc="-45">
                <a:latin typeface="Segoe UI Symbol"/>
                <a:cs typeface="Segoe UI Symbol"/>
              </a:rPr>
              <a:t> </a:t>
            </a:r>
            <a:r>
              <a:rPr dirty="0" sz="1800" spc="-35">
                <a:latin typeface="Segoe UI Symbol"/>
                <a:cs typeface="Segoe UI Symbol"/>
              </a:rPr>
              <a:t>forma</a:t>
            </a:r>
            <a:r>
              <a:rPr dirty="0" sz="1800" spc="-45">
                <a:latin typeface="Segoe UI Symbol"/>
                <a:cs typeface="Segoe UI Symbol"/>
              </a:rPr>
              <a:t> </a:t>
            </a:r>
            <a:r>
              <a:rPr dirty="0" sz="1800" spc="-50">
                <a:latin typeface="Segoe UI Symbol"/>
                <a:cs typeface="Segoe UI Symbol"/>
              </a:rPr>
              <a:t>normale</a:t>
            </a:r>
            <a:r>
              <a:rPr dirty="0" sz="1800" spc="-40">
                <a:latin typeface="Segoe UI Symbol"/>
                <a:cs typeface="Segoe UI Symbol"/>
              </a:rPr>
              <a:t> </a:t>
            </a:r>
            <a:r>
              <a:rPr dirty="0" sz="1800">
                <a:latin typeface="Segoe UI Symbol"/>
                <a:cs typeface="Segoe UI Symbol"/>
              </a:rPr>
              <a:t>è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rispettata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7723631" cy="6857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0122" y="1709165"/>
            <a:ext cx="2383155" cy="1562100"/>
          </a:xfrm>
          <a:prstGeom prst="rect"/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dirty="0" spc="110"/>
              <a:t>TERZA </a:t>
            </a:r>
            <a:r>
              <a:rPr dirty="0" spc="-10"/>
              <a:t>FORMA </a:t>
            </a:r>
            <a:r>
              <a:rPr dirty="0" spc="40"/>
              <a:t>NORMALE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189468" y="3405987"/>
            <a:ext cx="352361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Segoe UI Symbol"/>
                <a:cs typeface="Segoe UI Symbol"/>
              </a:rPr>
              <a:t>Nello</a:t>
            </a:r>
            <a:r>
              <a:rPr dirty="0" sz="2000" spc="-75">
                <a:latin typeface="Segoe UI Symbol"/>
                <a:cs typeface="Segoe UI Symbol"/>
              </a:rPr>
              <a:t> </a:t>
            </a:r>
            <a:r>
              <a:rPr dirty="0" sz="2000" spc="-35">
                <a:latin typeface="Segoe UI Symbol"/>
                <a:cs typeface="Segoe UI Symbol"/>
              </a:rPr>
              <a:t>schema</a:t>
            </a:r>
            <a:r>
              <a:rPr dirty="0" sz="2000" spc="-55">
                <a:latin typeface="Segoe UI Symbol"/>
                <a:cs typeface="Segoe UI Symbol"/>
              </a:rPr>
              <a:t> </a:t>
            </a:r>
            <a:r>
              <a:rPr dirty="0" sz="2000" spc="-10">
                <a:latin typeface="Segoe UI Symbol"/>
                <a:cs typeface="Segoe UI Symbol"/>
              </a:rPr>
              <a:t>non</a:t>
            </a:r>
            <a:r>
              <a:rPr dirty="0" sz="2000" spc="-100">
                <a:latin typeface="Segoe UI Symbol"/>
                <a:cs typeface="Segoe UI Symbol"/>
              </a:rPr>
              <a:t> </a:t>
            </a:r>
            <a:r>
              <a:rPr dirty="0" sz="2000" spc="-60">
                <a:latin typeface="Segoe UI Symbol"/>
                <a:cs typeface="Segoe UI Symbol"/>
              </a:rPr>
              <a:t>sono</a:t>
            </a:r>
            <a:r>
              <a:rPr dirty="0" sz="2000" spc="-70">
                <a:latin typeface="Segoe UI Symbol"/>
                <a:cs typeface="Segoe UI Symbol"/>
              </a:rPr>
              <a:t> </a:t>
            </a:r>
            <a:r>
              <a:rPr dirty="0" sz="2000" spc="-35">
                <a:latin typeface="Segoe UI Symbol"/>
                <a:cs typeface="Segoe UI Symbol"/>
              </a:rPr>
              <a:t>presenti </a:t>
            </a:r>
            <a:r>
              <a:rPr dirty="0" sz="2000" spc="-70">
                <a:latin typeface="Segoe UI Symbol"/>
                <a:cs typeface="Segoe UI Symbol"/>
              </a:rPr>
              <a:t>dipendenze </a:t>
            </a:r>
            <a:r>
              <a:rPr dirty="0" sz="2000" spc="-25">
                <a:latin typeface="Segoe UI Symbol"/>
                <a:cs typeface="Segoe UI Symbol"/>
              </a:rPr>
              <a:t>funzionali</a:t>
            </a:r>
            <a:r>
              <a:rPr dirty="0" sz="2000" spc="-60">
                <a:latin typeface="Segoe UI Symbol"/>
                <a:cs typeface="Segoe UI Symbol"/>
              </a:rPr>
              <a:t> </a:t>
            </a:r>
            <a:r>
              <a:rPr dirty="0" sz="2000" spc="-10">
                <a:latin typeface="Segoe UI Symbol"/>
                <a:cs typeface="Segoe UI Symbol"/>
              </a:rPr>
              <a:t>anomale, </a:t>
            </a:r>
            <a:r>
              <a:rPr dirty="0" sz="2000">
                <a:latin typeface="Segoe UI Symbol"/>
                <a:cs typeface="Segoe UI Symbol"/>
              </a:rPr>
              <a:t>ma</a:t>
            </a:r>
            <a:r>
              <a:rPr dirty="0" sz="2000" spc="-45">
                <a:latin typeface="Segoe UI Symbol"/>
                <a:cs typeface="Segoe UI Symbol"/>
              </a:rPr>
              <a:t> </a:t>
            </a:r>
            <a:r>
              <a:rPr dirty="0" sz="2000">
                <a:latin typeface="Segoe UI Symbol"/>
                <a:cs typeface="Segoe UI Symbol"/>
              </a:rPr>
              <a:t>le</a:t>
            </a:r>
            <a:r>
              <a:rPr dirty="0" sz="2000" spc="-40">
                <a:latin typeface="Segoe UI Symbol"/>
                <a:cs typeface="Segoe UI Symbol"/>
              </a:rPr>
              <a:t> </a:t>
            </a:r>
            <a:r>
              <a:rPr dirty="0" sz="2000" spc="-50">
                <a:latin typeface="Segoe UI Symbol"/>
                <a:cs typeface="Segoe UI Symbol"/>
              </a:rPr>
              <a:t>dipendenze</a:t>
            </a:r>
            <a:r>
              <a:rPr dirty="0" sz="2000" spc="-60">
                <a:latin typeface="Segoe UI Symbol"/>
                <a:cs typeface="Segoe UI Symbol"/>
              </a:rPr>
              <a:t> </a:t>
            </a:r>
            <a:r>
              <a:rPr dirty="0" sz="2000" spc="-25">
                <a:latin typeface="Segoe UI Symbol"/>
                <a:cs typeface="Segoe UI Symbol"/>
              </a:rPr>
              <a:t>presenti</a:t>
            </a:r>
            <a:r>
              <a:rPr dirty="0" sz="2000" spc="-40">
                <a:latin typeface="Segoe UI Symbol"/>
                <a:cs typeface="Segoe UI Symbol"/>
              </a:rPr>
              <a:t> </a:t>
            </a:r>
            <a:r>
              <a:rPr dirty="0" sz="2000" spc="-20">
                <a:latin typeface="Segoe UI Symbol"/>
                <a:cs typeface="Segoe UI Symbol"/>
              </a:rPr>
              <a:t>sono </a:t>
            </a:r>
            <a:r>
              <a:rPr dirty="0" sz="2000" spc="-10">
                <a:latin typeface="Segoe UI Symbol"/>
                <a:cs typeface="Segoe UI Symbol"/>
              </a:rPr>
              <a:t>tutte</a:t>
            </a:r>
            <a:r>
              <a:rPr dirty="0" sz="2000" spc="-45">
                <a:latin typeface="Segoe UI Symbol"/>
                <a:cs typeface="Segoe UI Symbol"/>
              </a:rPr>
              <a:t> </a:t>
            </a:r>
            <a:r>
              <a:rPr dirty="0" sz="2000">
                <a:latin typeface="Segoe UI Symbol"/>
                <a:cs typeface="Segoe UI Symbol"/>
              </a:rPr>
              <a:t>da</a:t>
            </a:r>
            <a:r>
              <a:rPr dirty="0" sz="2000" spc="-55">
                <a:latin typeface="Segoe UI Symbol"/>
                <a:cs typeface="Segoe UI Symbol"/>
              </a:rPr>
              <a:t> </a:t>
            </a:r>
            <a:r>
              <a:rPr dirty="0" sz="2000" spc="-10">
                <a:latin typeface="Segoe UI Symbol"/>
                <a:cs typeface="Segoe UI Symbol"/>
              </a:rPr>
              <a:t>chiave.</a:t>
            </a:r>
            <a:r>
              <a:rPr dirty="0" sz="2000" spc="-45">
                <a:latin typeface="Segoe UI Symbol"/>
                <a:cs typeface="Segoe UI Symbol"/>
              </a:rPr>
              <a:t> </a:t>
            </a:r>
            <a:r>
              <a:rPr dirty="0" sz="2000" spc="80">
                <a:latin typeface="Segoe UI Symbol"/>
                <a:cs typeface="Segoe UI Symbol"/>
              </a:rPr>
              <a:t>Lo</a:t>
            </a:r>
            <a:r>
              <a:rPr dirty="0" sz="2000" spc="-50">
                <a:latin typeface="Segoe UI Symbol"/>
                <a:cs typeface="Segoe UI Symbol"/>
              </a:rPr>
              <a:t> </a:t>
            </a:r>
            <a:r>
              <a:rPr dirty="0" sz="2000" spc="-35">
                <a:latin typeface="Segoe UI Symbol"/>
                <a:cs typeface="Segoe UI Symbol"/>
              </a:rPr>
              <a:t>schema</a:t>
            </a:r>
            <a:r>
              <a:rPr dirty="0" sz="2000" spc="-55">
                <a:latin typeface="Segoe UI Symbol"/>
                <a:cs typeface="Segoe UI Symbol"/>
              </a:rPr>
              <a:t> </a:t>
            </a:r>
            <a:r>
              <a:rPr dirty="0" sz="2000" spc="-60">
                <a:latin typeface="Segoe UI Symbol"/>
                <a:cs typeface="Segoe UI Symbol"/>
              </a:rPr>
              <a:t>è </a:t>
            </a:r>
            <a:r>
              <a:rPr dirty="0" sz="2000">
                <a:latin typeface="Segoe UI Symbol"/>
                <a:cs typeface="Segoe UI Symbol"/>
              </a:rPr>
              <a:t>quindi</a:t>
            </a:r>
            <a:r>
              <a:rPr dirty="0" sz="2000" spc="5">
                <a:latin typeface="Segoe UI Symbol"/>
                <a:cs typeface="Segoe UI Symbol"/>
              </a:rPr>
              <a:t> </a:t>
            </a:r>
            <a:r>
              <a:rPr dirty="0" sz="2000">
                <a:latin typeface="Segoe UI Symbol"/>
                <a:cs typeface="Segoe UI Symbol"/>
              </a:rPr>
              <a:t>in</a:t>
            </a:r>
            <a:r>
              <a:rPr dirty="0" sz="2000" spc="10">
                <a:latin typeface="Segoe UI Symbol"/>
                <a:cs typeface="Segoe UI Symbol"/>
              </a:rPr>
              <a:t> </a:t>
            </a:r>
            <a:r>
              <a:rPr dirty="0" sz="2000" spc="-30">
                <a:latin typeface="Segoe UI Symbol"/>
                <a:cs typeface="Segoe UI Symbol"/>
              </a:rPr>
              <a:t>terza</a:t>
            </a:r>
            <a:r>
              <a:rPr dirty="0" sz="2000" spc="-50">
                <a:latin typeface="Segoe UI Symbol"/>
                <a:cs typeface="Segoe UI Symbol"/>
              </a:rPr>
              <a:t> </a:t>
            </a:r>
            <a:r>
              <a:rPr dirty="0" sz="2000" spc="-55">
                <a:latin typeface="Segoe UI Symbol"/>
                <a:cs typeface="Segoe UI Symbol"/>
              </a:rPr>
              <a:t>forma</a:t>
            </a:r>
            <a:r>
              <a:rPr dirty="0" sz="2000" spc="-50">
                <a:latin typeface="Segoe UI Symbol"/>
                <a:cs typeface="Segoe UI Symbol"/>
              </a:rPr>
              <a:t> </a:t>
            </a:r>
            <a:r>
              <a:rPr dirty="0" sz="2000" spc="-10">
                <a:latin typeface="Segoe UI Symbol"/>
                <a:cs typeface="Segoe UI Symbol"/>
              </a:rPr>
              <a:t>normale</a:t>
            </a:r>
            <a:endParaRPr sz="20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BCNF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68017" y="1502486"/>
            <a:ext cx="88741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egoe UI Symbol"/>
                <a:cs typeface="Segoe UI Symbol"/>
              </a:rPr>
              <a:t>Qualsiasi</a:t>
            </a:r>
            <a:r>
              <a:rPr dirty="0" sz="1800" spc="-25">
                <a:latin typeface="Segoe UI Symbol"/>
                <a:cs typeface="Segoe UI Symbol"/>
              </a:rPr>
              <a:t> </a:t>
            </a:r>
            <a:r>
              <a:rPr dirty="0" sz="1800" spc="-50">
                <a:latin typeface="Segoe UI Symbol"/>
                <a:cs typeface="Segoe UI Symbol"/>
              </a:rPr>
              <a:t>superchiave </a:t>
            </a:r>
            <a:r>
              <a:rPr dirty="0" sz="1800" spc="-10">
                <a:latin typeface="Segoe UI Symbol"/>
                <a:cs typeface="Segoe UI Symbol"/>
              </a:rPr>
              <a:t>scelta,</a:t>
            </a:r>
            <a:r>
              <a:rPr dirty="0" sz="1800" spc="-5">
                <a:latin typeface="Segoe UI Symbol"/>
                <a:cs typeface="Segoe UI Symbol"/>
              </a:rPr>
              <a:t> </a:t>
            </a:r>
            <a:r>
              <a:rPr dirty="0" sz="1800" spc="-10">
                <a:latin typeface="Segoe UI Symbol"/>
                <a:cs typeface="Segoe UI Symbol"/>
              </a:rPr>
              <a:t>identifica</a:t>
            </a:r>
            <a:r>
              <a:rPr dirty="0" sz="1800">
                <a:latin typeface="Segoe UI Symbol"/>
                <a:cs typeface="Segoe UI Symbol"/>
              </a:rPr>
              <a:t> in </a:t>
            </a:r>
            <a:r>
              <a:rPr dirty="0" sz="1800" spc="-80">
                <a:latin typeface="Segoe UI Symbol"/>
                <a:cs typeface="Segoe UI Symbol"/>
              </a:rPr>
              <a:t>modo</a:t>
            </a:r>
            <a:r>
              <a:rPr dirty="0" sz="1800" spc="-15">
                <a:latin typeface="Segoe UI Symbol"/>
                <a:cs typeface="Segoe UI Symbol"/>
              </a:rPr>
              <a:t> </a:t>
            </a:r>
            <a:r>
              <a:rPr dirty="0" sz="1800" spc="-20">
                <a:latin typeface="Segoe UI Symbol"/>
                <a:cs typeface="Segoe UI Symbol"/>
              </a:rPr>
              <a:t>univoco</a:t>
            </a:r>
            <a:r>
              <a:rPr dirty="0" sz="1800" spc="15">
                <a:latin typeface="Segoe UI Symbol"/>
                <a:cs typeface="Segoe UI Symbol"/>
              </a:rPr>
              <a:t> </a:t>
            </a:r>
            <a:r>
              <a:rPr dirty="0" sz="1800" spc="-25">
                <a:latin typeface="Segoe UI Symbol"/>
                <a:cs typeface="Segoe UI Symbol"/>
              </a:rPr>
              <a:t>ogni</a:t>
            </a:r>
            <a:r>
              <a:rPr dirty="0" sz="1800">
                <a:latin typeface="Segoe UI Symbol"/>
                <a:cs typeface="Segoe UI Symbol"/>
              </a:rPr>
              <a:t> tupla.</a:t>
            </a:r>
            <a:r>
              <a:rPr dirty="0" sz="1800" spc="5">
                <a:latin typeface="Segoe UI Symbol"/>
                <a:cs typeface="Segoe UI Symbol"/>
              </a:rPr>
              <a:t> </a:t>
            </a:r>
            <a:r>
              <a:rPr dirty="0" sz="1800" spc="70">
                <a:latin typeface="Segoe UI Symbol"/>
                <a:cs typeface="Segoe UI Symbol"/>
              </a:rPr>
              <a:t>Lo</a:t>
            </a:r>
            <a:r>
              <a:rPr dirty="0" sz="1800">
                <a:latin typeface="Segoe UI Symbol"/>
                <a:cs typeface="Segoe UI Symbol"/>
              </a:rPr>
              <a:t> </a:t>
            </a:r>
            <a:r>
              <a:rPr dirty="0" sz="1800" spc="-30">
                <a:latin typeface="Segoe UI Symbol"/>
                <a:cs typeface="Segoe UI Symbol"/>
              </a:rPr>
              <a:t>schema</a:t>
            </a:r>
            <a:r>
              <a:rPr dirty="0" sz="1800">
                <a:latin typeface="Segoe UI Symbol"/>
                <a:cs typeface="Segoe UI Symbol"/>
              </a:rPr>
              <a:t> è in </a:t>
            </a:r>
            <a:r>
              <a:rPr dirty="0" sz="1800" spc="100">
                <a:latin typeface="Segoe UI Symbol"/>
                <a:cs typeface="Segoe UI Symbol"/>
              </a:rPr>
              <a:t>BCNF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4967" y="2797302"/>
            <a:ext cx="688594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125">
                <a:solidFill>
                  <a:srgbClr val="FFFFFF"/>
                </a:solidFill>
              </a:rPr>
              <a:t>I</a:t>
            </a:r>
            <a:r>
              <a:rPr dirty="0" sz="5400" spc="-65">
                <a:solidFill>
                  <a:srgbClr val="FFFFFF"/>
                </a:solidFill>
              </a:rPr>
              <a:t>M</a:t>
            </a:r>
            <a:r>
              <a:rPr dirty="0" sz="5400" spc="130">
                <a:solidFill>
                  <a:srgbClr val="FFFFFF"/>
                </a:solidFill>
              </a:rPr>
              <a:t>P</a:t>
            </a:r>
            <a:r>
              <a:rPr dirty="0" sz="5400" spc="-5">
                <a:solidFill>
                  <a:srgbClr val="FFFFFF"/>
                </a:solidFill>
              </a:rPr>
              <a:t>LEMEN</a:t>
            </a:r>
            <a:r>
              <a:rPr dirty="0" sz="5400" spc="-465">
                <a:solidFill>
                  <a:srgbClr val="FFFFFF"/>
                </a:solidFill>
              </a:rPr>
              <a:t>T</a:t>
            </a:r>
            <a:r>
              <a:rPr dirty="0" sz="5400" spc="120">
                <a:solidFill>
                  <a:srgbClr val="FFFFFF"/>
                </a:solidFill>
              </a:rPr>
              <a:t>A</a:t>
            </a:r>
            <a:r>
              <a:rPr dirty="0" sz="5400" spc="25">
                <a:solidFill>
                  <a:srgbClr val="FFFFFF"/>
                </a:solidFill>
              </a:rPr>
              <a:t>Z</a:t>
            </a:r>
            <a:r>
              <a:rPr dirty="0" sz="5400" spc="125">
                <a:solidFill>
                  <a:srgbClr val="FFFFFF"/>
                </a:solidFill>
              </a:rPr>
              <a:t>I</a:t>
            </a:r>
            <a:r>
              <a:rPr dirty="0" sz="5400" spc="-225">
                <a:solidFill>
                  <a:srgbClr val="FFFFFF"/>
                </a:solidFill>
              </a:rPr>
              <a:t>O</a:t>
            </a:r>
            <a:r>
              <a:rPr dirty="0" sz="5400" spc="-60">
                <a:solidFill>
                  <a:srgbClr val="FFFFFF"/>
                </a:solidFill>
              </a:rPr>
              <a:t>NE</a:t>
            </a:r>
            <a:endParaRPr sz="5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1657" rIns="0" bIns="0" rtlCol="0" vert="horz">
            <a:spAutoFit/>
          </a:bodyPr>
          <a:lstStyle/>
          <a:p>
            <a:pPr marL="520065">
              <a:lnSpc>
                <a:spcPct val="100000"/>
              </a:lnSpc>
              <a:spcBef>
                <a:spcPts val="100"/>
              </a:spcBef>
            </a:pPr>
            <a:r>
              <a:rPr dirty="0"/>
              <a:t>CREAZIONE</a:t>
            </a:r>
            <a:r>
              <a:rPr dirty="0" spc="125"/>
              <a:t> </a:t>
            </a:r>
            <a:r>
              <a:rPr dirty="0" spc="-30"/>
              <a:t>UTENTI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1697227"/>
            <a:ext cx="9983470" cy="42011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 marR="5080">
              <a:lnSpc>
                <a:spcPts val="1980"/>
              </a:lnSpc>
              <a:spcBef>
                <a:spcPts val="409"/>
              </a:spcBef>
            </a:pPr>
            <a:r>
              <a:rPr dirty="0" u="sng" sz="1900" spc="-1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9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PRIMO</a:t>
            </a:r>
            <a:r>
              <a:rPr dirty="0" u="sng" sz="19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PASSO</a:t>
            </a:r>
            <a:r>
              <a:rPr dirty="0" u="sng" sz="19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DELL’IMPLEMENTAZIONE</a:t>
            </a:r>
            <a:r>
              <a:rPr dirty="0" u="sng" sz="19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9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QUELLO</a:t>
            </a:r>
            <a:r>
              <a:rPr dirty="0" u="sng" sz="19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20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9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CREARE</a:t>
            </a:r>
            <a:r>
              <a:rPr dirty="0" u="sng" sz="19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GLI</a:t>
            </a:r>
            <a:r>
              <a:rPr dirty="0" u="sng" sz="19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UTENTI</a:t>
            </a:r>
            <a:r>
              <a:rPr dirty="0" u="sng" sz="19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DOPO</a:t>
            </a:r>
            <a:r>
              <a:rPr dirty="0" sz="1900" spc="-20">
                <a:latin typeface="Verdana"/>
                <a:cs typeface="Verdana"/>
              </a:rPr>
              <a:t> </a:t>
            </a:r>
            <a:r>
              <a:rPr dirty="0" u="sng" sz="19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AVER</a:t>
            </a:r>
            <a:r>
              <a:rPr dirty="0" u="sng" sz="19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EFFETTUATO</a:t>
            </a:r>
            <a:r>
              <a:rPr dirty="0" u="sng" sz="19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L’ACCESSO</a:t>
            </a:r>
            <a:r>
              <a:rPr dirty="0" u="sng" sz="19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COME</a:t>
            </a:r>
            <a:r>
              <a:rPr dirty="0" u="sng" sz="19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AMMINISTRATORE</a:t>
            </a:r>
            <a:endParaRPr sz="19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CRE♙TE</a:t>
            </a:r>
            <a:r>
              <a:rPr dirty="0" sz="1700" spc="6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20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9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65">
                <a:latin typeface="Segoe UI Symbol"/>
                <a:cs typeface="Segoe UI Symbol"/>
              </a:rPr>
              <a:t>DB_♙IRLINES </a:t>
            </a:r>
            <a:r>
              <a:rPr dirty="0" sz="1700" spc="150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5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8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♙DMIN;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2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60">
                <a:solidFill>
                  <a:srgbClr val="001F5F"/>
                </a:solidFill>
                <a:latin typeface="Segoe UI Symbol"/>
                <a:cs typeface="Segoe UI Symbol"/>
              </a:rPr>
              <a:t>CRE♙TE </a:t>
            </a:r>
            <a:r>
              <a:rPr dirty="0" sz="1700" spc="114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8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20">
                <a:latin typeface="Segoe UI Symbol"/>
                <a:cs typeface="Segoe UI Symbol"/>
              </a:rPr>
              <a:t>DIRETTORE_♙EROPORTO</a:t>
            </a:r>
            <a:r>
              <a:rPr dirty="0" sz="1700" spc="50">
                <a:latin typeface="Segoe UI Symbol"/>
                <a:cs typeface="Segoe UI Symbol"/>
              </a:rPr>
              <a:t> </a:t>
            </a:r>
            <a:r>
              <a:rPr dirty="0" sz="1700" spc="155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4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8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IC♙O123;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60">
                <a:solidFill>
                  <a:srgbClr val="001F5F"/>
                </a:solidFill>
                <a:latin typeface="Segoe UI Symbol"/>
                <a:cs typeface="Segoe UI Symbol"/>
              </a:rPr>
              <a:t>CRE♙TE </a:t>
            </a:r>
            <a:r>
              <a:rPr dirty="0" sz="1700" spc="114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8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45">
                <a:latin typeface="Segoe UI Symbol"/>
                <a:cs typeface="Segoe UI Symbol"/>
              </a:rPr>
              <a:t>GESTORE_SITO</a:t>
            </a:r>
            <a:r>
              <a:rPr dirty="0" sz="1700" spc="50">
                <a:latin typeface="Segoe UI Symbol"/>
                <a:cs typeface="Segoe UI Symbol"/>
              </a:rPr>
              <a:t> </a:t>
            </a:r>
            <a:r>
              <a:rPr dirty="0" sz="1700" spc="155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5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7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65">
                <a:latin typeface="Segoe UI Symbol"/>
                <a:cs typeface="Segoe UI Symbol"/>
              </a:rPr>
              <a:t>SHOP;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CRE♙TE</a:t>
            </a:r>
            <a:r>
              <a:rPr dirty="0" sz="1700" spc="7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20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9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70">
                <a:latin typeface="Segoe UI Symbol"/>
                <a:cs typeface="Segoe UI Symbol"/>
              </a:rPr>
              <a:t>DIRETTORE_COMP♙GNI♙</a:t>
            </a:r>
            <a:r>
              <a:rPr dirty="0" sz="1700" spc="45">
                <a:latin typeface="Segoe UI Symbol"/>
                <a:cs typeface="Segoe UI Symbol"/>
              </a:rPr>
              <a:t> </a:t>
            </a:r>
            <a:r>
              <a:rPr dirty="0" sz="1700" spc="150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9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I♙T♙123;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60">
                <a:solidFill>
                  <a:srgbClr val="001F5F"/>
                </a:solidFill>
                <a:latin typeface="Segoe UI Symbol"/>
                <a:cs typeface="Segoe UI Symbol"/>
              </a:rPr>
              <a:t>CRE♙TE</a:t>
            </a: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14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8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50">
                <a:latin typeface="Segoe UI Symbol"/>
                <a:cs typeface="Segoe UI Symbol"/>
              </a:rPr>
              <a:t>P♙SSEGGERO</a:t>
            </a:r>
            <a:r>
              <a:rPr dirty="0" sz="1700" spc="70">
                <a:latin typeface="Segoe UI Symbol"/>
                <a:cs typeface="Segoe UI Symbol"/>
              </a:rPr>
              <a:t> </a:t>
            </a:r>
            <a:r>
              <a:rPr dirty="0" sz="1700" spc="155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3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5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8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P12345;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60">
                <a:solidFill>
                  <a:srgbClr val="001F5F"/>
                </a:solidFill>
                <a:latin typeface="Segoe UI Symbol"/>
                <a:cs typeface="Segoe UI Symbol"/>
              </a:rPr>
              <a:t>CRE♙TE</a:t>
            </a: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14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8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55">
                <a:latin typeface="Segoe UI Symbol"/>
                <a:cs typeface="Segoe UI Symbol"/>
              </a:rPr>
              <a:t>PILOT♙</a:t>
            </a:r>
            <a:r>
              <a:rPr dirty="0" sz="1700" spc="60">
                <a:latin typeface="Segoe UI Symbol"/>
                <a:cs typeface="Segoe UI Symbol"/>
              </a:rPr>
              <a:t> </a:t>
            </a:r>
            <a:r>
              <a:rPr dirty="0" sz="1700" spc="155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3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7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70">
                <a:latin typeface="Segoe UI Symbol"/>
                <a:cs typeface="Segoe UI Symbol"/>
              </a:rPr>
              <a:t>PILOT747;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 spc="55">
                <a:solidFill>
                  <a:srgbClr val="001F5F"/>
                </a:solidFill>
                <a:latin typeface="Segoe UI Symbol"/>
                <a:cs typeface="Segoe UI Symbol"/>
              </a:rPr>
              <a:t>CRE♙TE</a:t>
            </a:r>
            <a:r>
              <a:rPr dirty="0" sz="1700" spc="7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20">
                <a:solidFill>
                  <a:srgbClr val="001F5F"/>
                </a:solidFill>
                <a:latin typeface="Segoe UI Symbol"/>
                <a:cs typeface="Segoe UI Symbol"/>
              </a:rPr>
              <a:t>USER</a:t>
            </a:r>
            <a:r>
              <a:rPr dirty="0" sz="1700" spc="9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30">
                <a:latin typeface="Segoe UI Symbol"/>
                <a:cs typeface="Segoe UI Symbol"/>
              </a:rPr>
              <a:t>♙DDETTO_CONTROLLI</a:t>
            </a:r>
            <a:r>
              <a:rPr dirty="0" sz="1700" spc="50">
                <a:latin typeface="Segoe UI Symbol"/>
                <a:cs typeface="Segoe UI Symbol"/>
              </a:rPr>
              <a:t> </a:t>
            </a:r>
            <a:r>
              <a:rPr dirty="0" sz="1700" spc="150">
                <a:solidFill>
                  <a:srgbClr val="001F5F"/>
                </a:solidFill>
                <a:latin typeface="Segoe UI Symbol"/>
                <a:cs typeface="Segoe UI Symbol"/>
              </a:rPr>
              <a:t>IDENTIFIED</a:t>
            </a:r>
            <a:r>
              <a:rPr dirty="0" sz="1700" spc="6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-65">
                <a:solidFill>
                  <a:srgbClr val="001F5F"/>
                </a:solidFill>
                <a:latin typeface="Segoe UI Symbol"/>
                <a:cs typeface="Segoe UI Symbol"/>
              </a:rPr>
              <a:t>B▼</a:t>
            </a:r>
            <a:r>
              <a:rPr dirty="0" sz="1700" spc="9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70">
                <a:latin typeface="Segoe UI Symbol"/>
                <a:cs typeface="Segoe UI Symbol"/>
              </a:rPr>
              <a:t>CTRL001;</a:t>
            </a:r>
            <a:endParaRPr sz="1700">
              <a:latin typeface="Segoe UI Symbol"/>
              <a:cs typeface="Segoe UI Symbol"/>
            </a:endParaRPr>
          </a:p>
          <a:p>
            <a:pPr marL="240665" indent="-227965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001F5F"/>
                </a:solidFill>
                <a:latin typeface="Segoe UI Symbol"/>
                <a:cs typeface="Segoe UI Symbol"/>
              </a:rPr>
              <a:t>GR♙NT</a:t>
            </a:r>
            <a:r>
              <a:rPr dirty="0" sz="1700" spc="8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>
                <a:solidFill>
                  <a:srgbClr val="001F5F"/>
                </a:solidFill>
                <a:latin typeface="Segoe UI Symbol"/>
                <a:cs typeface="Segoe UI Symbol"/>
              </a:rPr>
              <a:t>♙LL</a:t>
            </a:r>
            <a:r>
              <a:rPr dirty="0" sz="1700" spc="11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130">
                <a:solidFill>
                  <a:srgbClr val="001F5F"/>
                </a:solidFill>
                <a:latin typeface="Segoe UI Symbol"/>
                <a:cs typeface="Segoe UI Symbol"/>
              </a:rPr>
              <a:t>PRIVILEGES</a:t>
            </a:r>
            <a:r>
              <a:rPr dirty="0" sz="1700" spc="105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204">
                <a:solidFill>
                  <a:srgbClr val="001F5F"/>
                </a:solidFill>
                <a:latin typeface="Segoe UI Symbol"/>
                <a:cs typeface="Segoe UI Symbol"/>
              </a:rPr>
              <a:t>TO</a:t>
            </a:r>
            <a:r>
              <a:rPr dirty="0" sz="1700" spc="110">
                <a:solidFill>
                  <a:srgbClr val="001F5F"/>
                </a:solidFill>
                <a:latin typeface="Segoe UI Symbol"/>
                <a:cs typeface="Segoe UI Symbol"/>
              </a:rPr>
              <a:t> </a:t>
            </a:r>
            <a:r>
              <a:rPr dirty="0" sz="1700" spc="60">
                <a:latin typeface="Segoe UI Symbol"/>
                <a:cs typeface="Segoe UI Symbol"/>
              </a:rPr>
              <a:t>DB_♙IRLINES;</a:t>
            </a:r>
            <a:endParaRPr sz="1700">
              <a:latin typeface="Segoe UI Symbol"/>
              <a:cs typeface="Segoe UI Symbo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3964" y="2781269"/>
            <a:ext cx="3703320" cy="33345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1719"/>
              <a:ext cx="12192000" cy="45262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275" y="4844288"/>
            <a:ext cx="67671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45">
                <a:solidFill>
                  <a:srgbClr val="FFFFFF"/>
                </a:solidFill>
              </a:rPr>
              <a:t>P</a:t>
            </a:r>
            <a:r>
              <a:rPr dirty="0" sz="6000" spc="100">
                <a:solidFill>
                  <a:srgbClr val="FFFFFF"/>
                </a:solidFill>
              </a:rPr>
              <a:t>R</a:t>
            </a:r>
            <a:r>
              <a:rPr dirty="0" sz="6000" spc="-140">
                <a:solidFill>
                  <a:srgbClr val="FFFFFF"/>
                </a:solidFill>
              </a:rPr>
              <a:t>O</a:t>
            </a:r>
            <a:r>
              <a:rPr dirty="0" sz="6000" spc="35">
                <a:solidFill>
                  <a:srgbClr val="FFFFFF"/>
                </a:solidFill>
              </a:rPr>
              <a:t>GE</a:t>
            </a:r>
            <a:r>
              <a:rPr dirty="0" sz="6000" spc="140">
                <a:solidFill>
                  <a:srgbClr val="FFFFFF"/>
                </a:solidFill>
              </a:rPr>
              <a:t>T</a:t>
            </a:r>
            <a:r>
              <a:rPr dirty="0" sz="6000" spc="-415">
                <a:solidFill>
                  <a:srgbClr val="FFFFFF"/>
                </a:solidFill>
              </a:rPr>
              <a:t>T</a:t>
            </a:r>
            <a:r>
              <a:rPr dirty="0" sz="6000" spc="240">
                <a:solidFill>
                  <a:srgbClr val="FFFFFF"/>
                </a:solidFill>
              </a:rPr>
              <a:t>A</a:t>
            </a:r>
            <a:r>
              <a:rPr dirty="0" sz="6000" spc="135">
                <a:solidFill>
                  <a:srgbClr val="FFFFFF"/>
                </a:solidFill>
              </a:rPr>
              <a:t>Z</a:t>
            </a:r>
            <a:r>
              <a:rPr dirty="0" sz="6000" spc="240">
                <a:solidFill>
                  <a:srgbClr val="FFFFFF"/>
                </a:solidFill>
              </a:rPr>
              <a:t>I</a:t>
            </a:r>
            <a:r>
              <a:rPr dirty="0" sz="6000" spc="-140">
                <a:solidFill>
                  <a:srgbClr val="FFFFFF"/>
                </a:solidFill>
              </a:rPr>
              <a:t>O</a:t>
            </a:r>
            <a:r>
              <a:rPr dirty="0" sz="6000" spc="35">
                <a:solidFill>
                  <a:srgbClr val="FFFFFF"/>
                </a:solidFill>
              </a:rPr>
              <a:t>NE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-1"/>
            <a:ext cx="7440167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638302"/>
            <a:ext cx="2503805" cy="1434465"/>
          </a:xfrm>
          <a:prstGeom prst="rect"/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95"/>
              </a:spcBef>
            </a:pPr>
            <a:r>
              <a:rPr dirty="0" sz="3300" spc="-20"/>
              <a:t>DATA </a:t>
            </a:r>
            <a:r>
              <a:rPr dirty="0" sz="3300" spc="-140"/>
              <a:t>DEFINITION </a:t>
            </a:r>
            <a:r>
              <a:rPr dirty="0" sz="3300" spc="40"/>
              <a:t>LANGUAGE</a:t>
            </a:r>
            <a:endParaRPr sz="3300"/>
          </a:p>
        </p:txBody>
      </p:sp>
      <p:sp>
        <p:nvSpPr>
          <p:cNvPr id="4" name="object 4" descr=""/>
          <p:cNvSpPr txBox="1"/>
          <p:nvPr/>
        </p:nvSpPr>
        <p:spPr>
          <a:xfrm>
            <a:off x="693521" y="2209926"/>
            <a:ext cx="3302635" cy="2660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spc="-125">
                <a:latin typeface="Verdana"/>
                <a:cs typeface="Verdana"/>
              </a:rPr>
              <a:t>IL </a:t>
            </a:r>
            <a:r>
              <a:rPr dirty="0" sz="1800" b="1">
                <a:latin typeface="Tahoma"/>
                <a:cs typeface="Tahoma"/>
              </a:rPr>
              <a:t>DDL</a:t>
            </a:r>
            <a:r>
              <a:rPr dirty="0" sz="1800" spc="40" b="1">
                <a:latin typeface="Tahoma"/>
                <a:cs typeface="Tahoma"/>
              </a:rPr>
              <a:t> </a:t>
            </a:r>
            <a:r>
              <a:rPr dirty="0" sz="1800">
                <a:latin typeface="Verdana"/>
                <a:cs typeface="Verdana"/>
              </a:rPr>
              <a:t>RIFLETTE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TUTTO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CIO’ </a:t>
            </a:r>
            <a:r>
              <a:rPr dirty="0" sz="1800">
                <a:latin typeface="Verdana"/>
                <a:cs typeface="Verdana"/>
              </a:rPr>
              <a:t>CHE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E’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STATO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INSERITO </a:t>
            </a:r>
            <a:r>
              <a:rPr dirty="0" sz="1800">
                <a:latin typeface="Verdana"/>
                <a:cs typeface="Verdana"/>
              </a:rPr>
              <a:t>NELLO </a:t>
            </a:r>
            <a:r>
              <a:rPr dirty="0" sz="1800" spc="-10" b="1">
                <a:latin typeface="Tahoma"/>
                <a:cs typeface="Tahoma"/>
              </a:rPr>
              <a:t>SCHEMA</a:t>
            </a:r>
            <a:endParaRPr sz="1800">
              <a:latin typeface="Tahoma"/>
              <a:cs typeface="Tahoma"/>
            </a:endParaRPr>
          </a:p>
          <a:p>
            <a:pPr marL="12700" marR="245110">
              <a:lnSpc>
                <a:spcPct val="120000"/>
              </a:lnSpc>
            </a:pPr>
            <a:r>
              <a:rPr dirty="0" sz="1800" b="1">
                <a:latin typeface="Tahoma"/>
                <a:cs typeface="Tahoma"/>
              </a:rPr>
              <a:t>RELAZIONALE</a:t>
            </a:r>
            <a:r>
              <a:rPr dirty="0" sz="1800" spc="-40" b="1">
                <a:latin typeface="Tahoma"/>
                <a:cs typeface="Tahoma"/>
              </a:rPr>
              <a:t> </a:t>
            </a:r>
            <a:r>
              <a:rPr dirty="0" sz="1800" spc="55">
                <a:latin typeface="Verdana"/>
                <a:cs typeface="Verdana"/>
              </a:rPr>
              <a:t>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HA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45">
                <a:latin typeface="Verdana"/>
                <a:cs typeface="Verdana"/>
              </a:rPr>
              <a:t>COME </a:t>
            </a:r>
            <a:r>
              <a:rPr dirty="0" sz="1800" spc="-75">
                <a:latin typeface="Verdana"/>
                <a:cs typeface="Verdana"/>
              </a:rPr>
              <a:t>FUNZIONI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QUELLE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DI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MODIFICARE,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CREARE</a:t>
            </a:r>
            <a:r>
              <a:rPr dirty="0" u="sng" sz="18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u="sng" sz="18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ELIMINARE</a:t>
            </a:r>
            <a:r>
              <a:rPr dirty="0" u="sng" sz="18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LE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STRUTTURE,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Verdana"/>
                <a:cs typeface="Verdana"/>
              </a:rPr>
              <a:t>OVVERO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LE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 b="1">
                <a:latin typeface="Tahoma"/>
                <a:cs typeface="Tahoma"/>
              </a:rPr>
              <a:t>RELAZIONI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63753" y="1288008"/>
            <a:ext cx="10619740" cy="5374005"/>
          </a:xfrm>
          <a:prstGeom prst="rect">
            <a:avLst/>
          </a:prstGeom>
        </p:spPr>
        <p:txBody>
          <a:bodyPr wrap="square" lIns="0" tIns="126364" rIns="0" bIns="0" rtlCol="0" vert="horz">
            <a:spAutoFit/>
          </a:bodyPr>
          <a:lstStyle/>
          <a:p>
            <a:pPr algn="r" marR="943610">
              <a:lnSpc>
                <a:spcPct val="100000"/>
              </a:lnSpc>
              <a:spcBef>
                <a:spcPts val="994"/>
              </a:spcBef>
            </a:pPr>
            <a:r>
              <a:rPr dirty="0" sz="2000" spc="-10" b="1">
                <a:latin typeface="Tahoma"/>
                <a:cs typeface="Tahoma"/>
              </a:rPr>
              <a:t>COMPAGNIA</a:t>
            </a:r>
            <a:endParaRPr sz="2000">
              <a:latin typeface="Tahoma"/>
              <a:cs typeface="Tahoma"/>
            </a:endParaRPr>
          </a:p>
          <a:p>
            <a:pPr marL="7844155">
              <a:lnSpc>
                <a:spcPct val="100000"/>
              </a:lnSpc>
              <a:spcBef>
                <a:spcPts val="894"/>
              </a:spcBef>
            </a:pPr>
            <a:r>
              <a:rPr dirty="0" sz="2000" spc="-60">
                <a:latin typeface="Trebuchet MS"/>
                <a:cs typeface="Trebuchet MS"/>
              </a:rPr>
              <a:t>create</a:t>
            </a:r>
            <a:r>
              <a:rPr dirty="0" sz="2000" spc="-185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table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Compagnia(</a:t>
            </a:r>
            <a:endParaRPr sz="2000">
              <a:latin typeface="Trebuchet MS"/>
              <a:cs typeface="Trebuchet MS"/>
            </a:endParaRPr>
          </a:p>
          <a:p>
            <a:pPr marL="7844155" marR="5080" indent="51435">
              <a:lnSpc>
                <a:spcPct val="180000"/>
              </a:lnSpc>
              <a:spcBef>
                <a:spcPts val="5"/>
              </a:spcBef>
            </a:pPr>
            <a:r>
              <a:rPr dirty="0" sz="2000" spc="-55">
                <a:latin typeface="Trebuchet MS"/>
                <a:cs typeface="Trebuchet MS"/>
              </a:rPr>
              <a:t>Iata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char(3)</a:t>
            </a:r>
            <a:r>
              <a:rPr dirty="0" sz="2000" spc="-170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primary</a:t>
            </a:r>
            <a:r>
              <a:rPr dirty="0" sz="2000" spc="-16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key, </a:t>
            </a:r>
            <a:r>
              <a:rPr dirty="0" sz="2000">
                <a:latin typeface="Trebuchet MS"/>
                <a:cs typeface="Trebuchet MS"/>
              </a:rPr>
              <a:t>Nome_Comp</a:t>
            </a:r>
            <a:r>
              <a:rPr dirty="0" sz="2000" spc="20">
                <a:latin typeface="Trebuchet MS"/>
                <a:cs typeface="Trebuchet MS"/>
              </a:rPr>
              <a:t> </a:t>
            </a:r>
            <a:r>
              <a:rPr dirty="0" sz="2000" spc="-40">
                <a:latin typeface="Trebuchet MS"/>
                <a:cs typeface="Trebuchet MS"/>
              </a:rPr>
              <a:t>varchar(20)</a:t>
            </a:r>
            <a:endParaRPr sz="2000">
              <a:latin typeface="Trebuchet MS"/>
              <a:cs typeface="Trebuchet MS"/>
            </a:endParaRPr>
          </a:p>
          <a:p>
            <a:pPr marL="7844155">
              <a:lnSpc>
                <a:spcPct val="100000"/>
              </a:lnSpc>
              <a:spcBef>
                <a:spcPts val="1920"/>
              </a:spcBef>
            </a:pPr>
            <a:r>
              <a:rPr dirty="0" sz="2000" spc="-25">
                <a:latin typeface="Trebuchet MS"/>
                <a:cs typeface="Trebuchet MS"/>
              </a:rPr>
              <a:t>);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000" spc="35" b="1">
                <a:latin typeface="Tahoma"/>
                <a:cs typeface="Tahoma"/>
              </a:rPr>
              <a:t>AEROPORTO</a:t>
            </a:r>
            <a:endParaRPr sz="2000">
              <a:latin typeface="Tahoma"/>
              <a:cs typeface="Tahoma"/>
            </a:endParaRPr>
          </a:p>
          <a:p>
            <a:pPr algn="just" marL="71120">
              <a:lnSpc>
                <a:spcPct val="100000"/>
              </a:lnSpc>
              <a:spcBef>
                <a:spcPts val="770"/>
              </a:spcBef>
            </a:pPr>
            <a:r>
              <a:rPr dirty="0" sz="1800" spc="-60">
                <a:latin typeface="Trebuchet MS"/>
                <a:cs typeface="Trebuchet MS"/>
              </a:rPr>
              <a:t>create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table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Aeroporto(</a:t>
            </a:r>
            <a:endParaRPr sz="1800">
              <a:latin typeface="Trebuchet MS"/>
              <a:cs typeface="Trebuchet MS"/>
            </a:endParaRPr>
          </a:p>
          <a:p>
            <a:pPr algn="just" marL="71120" marR="8131175">
              <a:lnSpc>
                <a:spcPts val="4070"/>
              </a:lnSpc>
              <a:spcBef>
                <a:spcPts val="450"/>
              </a:spcBef>
            </a:pPr>
            <a:r>
              <a:rPr dirty="0" sz="1800" spc="-10">
                <a:latin typeface="Trebuchet MS"/>
                <a:cs typeface="Trebuchet MS"/>
              </a:rPr>
              <a:t>Icao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char(4)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primary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 spc="-80">
                <a:latin typeface="Trebuchet MS"/>
                <a:cs typeface="Trebuchet MS"/>
              </a:rPr>
              <a:t>key, </a:t>
            </a:r>
            <a:r>
              <a:rPr dirty="0" sz="1800" spc="-25">
                <a:latin typeface="Trebuchet MS"/>
                <a:cs typeface="Trebuchet MS"/>
              </a:rPr>
              <a:t>Num_Piste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number(1,0), </a:t>
            </a:r>
            <a:r>
              <a:rPr dirty="0" sz="1800" spc="-50">
                <a:latin typeface="Trebuchet MS"/>
                <a:cs typeface="Trebuchet MS"/>
              </a:rPr>
              <a:t>Citta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varchar(20)</a:t>
            </a:r>
            <a:endParaRPr sz="1800">
              <a:latin typeface="Trebuchet MS"/>
              <a:cs typeface="Trebuchet MS"/>
            </a:endParaRPr>
          </a:p>
          <a:p>
            <a:pPr marL="71120">
              <a:lnSpc>
                <a:spcPct val="100000"/>
              </a:lnSpc>
              <a:spcBef>
                <a:spcPts val="1455"/>
              </a:spcBef>
            </a:pPr>
            <a:r>
              <a:rPr dirty="0" sz="1800" spc="-25">
                <a:latin typeface="Trebuchet MS"/>
                <a:cs typeface="Trebuchet MS"/>
              </a:rPr>
              <a:t>);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865" y="85725"/>
            <a:ext cx="9426575" cy="1068705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85"/>
              <a:t>LA</a:t>
            </a:r>
            <a:r>
              <a:rPr dirty="0" spc="-55"/>
              <a:t> </a:t>
            </a:r>
            <a:r>
              <a:rPr dirty="0" spc="85"/>
              <a:t>TABELLA</a:t>
            </a:r>
            <a:r>
              <a:rPr dirty="0" spc="-65"/>
              <a:t> </a:t>
            </a:r>
            <a:r>
              <a:rPr dirty="0" spc="90"/>
              <a:t>AEROPORTO</a:t>
            </a:r>
            <a:r>
              <a:rPr dirty="0" spc="-310"/>
              <a:t> </a:t>
            </a:r>
            <a:r>
              <a:rPr dirty="0" spc="175"/>
              <a:t>E</a:t>
            </a:r>
            <a:r>
              <a:rPr dirty="0" spc="-180"/>
              <a:t> </a:t>
            </a:r>
            <a:r>
              <a:rPr dirty="0" spc="90"/>
              <a:t>LA</a:t>
            </a:r>
            <a:r>
              <a:rPr dirty="0" spc="-50"/>
              <a:t> </a:t>
            </a:r>
            <a:r>
              <a:rPr dirty="0" spc="75"/>
              <a:t>TABELLA </a:t>
            </a:r>
            <a:r>
              <a:rPr dirty="0" spc="-25"/>
              <a:t>COMPAGNIA</a:t>
            </a:r>
            <a:r>
              <a:rPr dirty="0" spc="-170"/>
              <a:t> </a:t>
            </a:r>
            <a:r>
              <a:rPr dirty="0"/>
              <a:t>NON</a:t>
            </a:r>
            <a:r>
              <a:rPr dirty="0" spc="-210"/>
              <a:t> </a:t>
            </a:r>
            <a:r>
              <a:rPr dirty="0" spc="70"/>
              <a:t>PRESENTANO</a:t>
            </a:r>
            <a:r>
              <a:rPr dirty="0" spc="-285"/>
              <a:t> </a:t>
            </a:r>
            <a:r>
              <a:rPr dirty="0" spc="-114"/>
              <a:t>VINCOLI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78486"/>
            <a:ext cx="10319385" cy="1391920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algn="just"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 spc="100"/>
              <a:t>LE</a:t>
            </a:r>
            <a:r>
              <a:rPr dirty="0" sz="3200" spc="-235"/>
              <a:t> </a:t>
            </a:r>
            <a:r>
              <a:rPr dirty="0" sz="3200" spc="70"/>
              <a:t>TABELLE</a:t>
            </a:r>
            <a:r>
              <a:rPr dirty="0" sz="3200" spc="-140"/>
              <a:t> </a:t>
            </a:r>
            <a:r>
              <a:rPr dirty="0" sz="3200" spc="-20"/>
              <a:t>RELATIVE</a:t>
            </a:r>
            <a:r>
              <a:rPr dirty="0" sz="3200" spc="-145"/>
              <a:t> </a:t>
            </a:r>
            <a:r>
              <a:rPr dirty="0" sz="3200" spc="-370"/>
              <a:t>AI</a:t>
            </a:r>
            <a:r>
              <a:rPr dirty="0" sz="3200" spc="135"/>
              <a:t> </a:t>
            </a:r>
            <a:r>
              <a:rPr dirty="0" sz="3200" spc="-30"/>
              <a:t>CONTATTI</a:t>
            </a:r>
            <a:r>
              <a:rPr dirty="0" sz="3200" spc="-40"/>
              <a:t> </a:t>
            </a:r>
            <a:r>
              <a:rPr dirty="0" sz="3200"/>
              <a:t>HANNO</a:t>
            </a:r>
            <a:r>
              <a:rPr dirty="0" sz="3200" spc="-235"/>
              <a:t> </a:t>
            </a:r>
            <a:r>
              <a:rPr dirty="0" sz="3200" spc="90"/>
              <a:t>SOLO </a:t>
            </a:r>
            <a:r>
              <a:rPr dirty="0" sz="3200" spc="-130"/>
              <a:t>VINCOLI</a:t>
            </a:r>
            <a:r>
              <a:rPr dirty="0" sz="3200" spc="-105"/>
              <a:t> RIGUARDANTI</a:t>
            </a:r>
            <a:r>
              <a:rPr dirty="0" sz="3200" spc="-130"/>
              <a:t> </a:t>
            </a:r>
            <a:r>
              <a:rPr dirty="0" sz="3200" spc="-90"/>
              <a:t>L’INSERIMENTO</a:t>
            </a:r>
            <a:r>
              <a:rPr dirty="0" sz="3200" spc="-145"/>
              <a:t> </a:t>
            </a:r>
            <a:r>
              <a:rPr dirty="0" sz="3200" spc="-650"/>
              <a:t>DI</a:t>
            </a:r>
            <a:r>
              <a:rPr dirty="0" sz="3200" spc="415"/>
              <a:t> </a:t>
            </a:r>
            <a:r>
              <a:rPr dirty="0" sz="3200" spc="-50"/>
              <a:t>EMAIL</a:t>
            </a:r>
            <a:r>
              <a:rPr dirty="0" sz="3200" spc="-114"/>
              <a:t> </a:t>
            </a:r>
            <a:r>
              <a:rPr dirty="0" sz="3200" spc="105"/>
              <a:t>E </a:t>
            </a:r>
            <a:r>
              <a:rPr dirty="0" sz="3200" spc="135"/>
              <a:t>PEC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348488" y="1587195"/>
            <a:ext cx="4925695" cy="5202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242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CONTATTI_AEROPORTO</a:t>
            </a:r>
            <a:endParaRPr sz="2000">
              <a:latin typeface="Tahoma"/>
              <a:cs typeface="Tahoma"/>
            </a:endParaRPr>
          </a:p>
          <a:p>
            <a:pPr marL="12700" marR="2661285">
              <a:lnSpc>
                <a:spcPct val="220100"/>
              </a:lnSpc>
              <a:spcBef>
                <a:spcPts val="330"/>
              </a:spcBef>
            </a:pPr>
            <a:r>
              <a:rPr dirty="0" sz="1200" spc="-30" b="1">
                <a:latin typeface="Trebuchet MS"/>
                <a:cs typeface="Trebuchet MS"/>
              </a:rPr>
              <a:t>create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table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Contatti_Aeroporto( </a:t>
            </a:r>
            <a:r>
              <a:rPr dirty="0" sz="1200" spc="-15" b="1">
                <a:latin typeface="Trebuchet MS"/>
                <a:cs typeface="Trebuchet MS"/>
              </a:rPr>
              <a:t>PEC_A</a:t>
            </a:r>
            <a:r>
              <a:rPr dirty="0" sz="1200" spc="-10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varchar(30),</a:t>
            </a:r>
            <a:endParaRPr sz="1200">
              <a:latin typeface="Trebuchet MS"/>
              <a:cs typeface="Trebuchet MS"/>
            </a:endParaRPr>
          </a:p>
          <a:p>
            <a:pPr marL="12700" marR="2922905" indent="63500">
              <a:lnSpc>
                <a:spcPct val="220000"/>
              </a:lnSpc>
            </a:pPr>
            <a:r>
              <a:rPr dirty="0" sz="1200" spc="-35" b="1">
                <a:latin typeface="Trebuchet MS"/>
                <a:cs typeface="Trebuchet MS"/>
              </a:rPr>
              <a:t>Email_A</a:t>
            </a:r>
            <a:r>
              <a:rPr dirty="0" sz="1200" spc="-55" b="1">
                <a:latin typeface="Trebuchet MS"/>
                <a:cs typeface="Trebuchet MS"/>
              </a:rPr>
              <a:t> varchar(30)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spc="-25" b="1">
                <a:latin typeface="Trebuchet MS"/>
                <a:cs typeface="Trebuchet MS"/>
              </a:rPr>
              <a:t>unique, </a:t>
            </a:r>
            <a:r>
              <a:rPr dirty="0" sz="1200" spc="-90" b="1">
                <a:latin typeface="Trebuchet MS"/>
                <a:cs typeface="Trebuchet MS"/>
              </a:rPr>
              <a:t>Tel1_A</a:t>
            </a:r>
            <a:r>
              <a:rPr dirty="0" sz="1200" spc="-70" b="1">
                <a:latin typeface="Trebuchet MS"/>
                <a:cs typeface="Trebuchet MS"/>
              </a:rPr>
              <a:t> </a:t>
            </a:r>
            <a:r>
              <a:rPr dirty="0" sz="1200" spc="-55" b="1">
                <a:latin typeface="Trebuchet MS"/>
                <a:cs typeface="Trebuchet MS"/>
              </a:rPr>
              <a:t>varchar(15) </a:t>
            </a:r>
            <a:r>
              <a:rPr dirty="0" sz="1200" spc="-30" b="1">
                <a:latin typeface="Trebuchet MS"/>
                <a:cs typeface="Trebuchet MS"/>
              </a:rPr>
              <a:t>not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null, </a:t>
            </a:r>
            <a:r>
              <a:rPr dirty="0" sz="1200" spc="-90" b="1">
                <a:latin typeface="Trebuchet MS"/>
                <a:cs typeface="Trebuchet MS"/>
              </a:rPr>
              <a:t>Tel2_A</a:t>
            </a:r>
            <a:r>
              <a:rPr dirty="0" sz="1200" spc="-70" b="1">
                <a:latin typeface="Trebuchet MS"/>
                <a:cs typeface="Trebuchet MS"/>
              </a:rPr>
              <a:t> </a:t>
            </a:r>
            <a:r>
              <a:rPr dirty="0" sz="1200" spc="-55" b="1">
                <a:latin typeface="Trebuchet MS"/>
                <a:cs typeface="Trebuchet MS"/>
              </a:rPr>
              <a:t>varchar(15) </a:t>
            </a:r>
            <a:r>
              <a:rPr dirty="0" sz="1200" spc="-35" b="1">
                <a:latin typeface="Trebuchet MS"/>
                <a:cs typeface="Trebuchet MS"/>
              </a:rPr>
              <a:t>not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null,</a:t>
            </a:r>
            <a:endParaRPr sz="1200">
              <a:latin typeface="Trebuchet MS"/>
              <a:cs typeface="Trebuchet MS"/>
            </a:endParaRPr>
          </a:p>
          <a:p>
            <a:pPr marL="12700" marR="3827145" indent="31750">
              <a:lnSpc>
                <a:spcPct val="220000"/>
              </a:lnSpc>
              <a:spcBef>
                <a:spcPts val="5"/>
              </a:spcBef>
            </a:pPr>
            <a:r>
              <a:rPr dirty="0" sz="1200" spc="-70" b="1">
                <a:latin typeface="Trebuchet MS"/>
                <a:cs typeface="Trebuchet MS"/>
              </a:rPr>
              <a:t>Fax_A</a:t>
            </a:r>
            <a:r>
              <a:rPr dirty="0" sz="1200" spc="-75" b="1">
                <a:latin typeface="Trebuchet MS"/>
                <a:cs typeface="Trebuchet MS"/>
              </a:rPr>
              <a:t> </a:t>
            </a:r>
            <a:r>
              <a:rPr dirty="0" sz="1200" spc="-50" b="1">
                <a:latin typeface="Trebuchet MS"/>
                <a:cs typeface="Trebuchet MS"/>
              </a:rPr>
              <a:t>char(15), </a:t>
            </a:r>
            <a:r>
              <a:rPr dirty="0" sz="1200" b="1">
                <a:latin typeface="Trebuchet MS"/>
                <a:cs typeface="Trebuchet MS"/>
              </a:rPr>
              <a:t>Icao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char(4),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3170"/>
              </a:lnSpc>
              <a:spcBef>
                <a:spcPts val="390"/>
              </a:spcBef>
            </a:pPr>
            <a:r>
              <a:rPr dirty="0" sz="1200" b="1">
                <a:latin typeface="Trebuchet MS"/>
                <a:cs typeface="Trebuchet MS"/>
              </a:rPr>
              <a:t>CONSTRAINT</a:t>
            </a:r>
            <a:r>
              <a:rPr dirty="0" sz="1200" spc="1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email</a:t>
            </a:r>
            <a:r>
              <a:rPr dirty="0" sz="1200" spc="-2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CHECK</a:t>
            </a:r>
            <a:r>
              <a:rPr dirty="0" sz="1200" spc="5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(REGEXP_LIKE(Email_A,'^\w+@\w+\.\w+$')), </a:t>
            </a:r>
            <a:r>
              <a:rPr dirty="0" sz="1200" b="1">
                <a:latin typeface="Trebuchet MS"/>
                <a:cs typeface="Trebuchet MS"/>
              </a:rPr>
              <a:t>CONSTRAINT</a:t>
            </a:r>
            <a:r>
              <a:rPr dirty="0" sz="1200" spc="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pec</a:t>
            </a:r>
            <a:r>
              <a:rPr dirty="0" sz="1200" spc="-3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CHECK</a:t>
            </a:r>
            <a:r>
              <a:rPr dirty="0" sz="1200" spc="2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(REGEXP_LIKE(PEC_A,'^\w+@\w+\.\w+$')),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200" spc="-20" b="1">
                <a:latin typeface="Trebuchet MS"/>
                <a:cs typeface="Trebuchet MS"/>
              </a:rPr>
              <a:t>constraint</a:t>
            </a:r>
            <a:r>
              <a:rPr dirty="0" sz="1200" spc="-45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FK_Icao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40" b="1">
                <a:latin typeface="Trebuchet MS"/>
                <a:cs typeface="Trebuchet MS"/>
              </a:rPr>
              <a:t>foreign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35" b="1">
                <a:latin typeface="Trebuchet MS"/>
                <a:cs typeface="Trebuchet MS"/>
              </a:rPr>
              <a:t>key(Icao)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25" b="1">
                <a:latin typeface="Trebuchet MS"/>
                <a:cs typeface="Trebuchet MS"/>
              </a:rPr>
              <a:t>references</a:t>
            </a:r>
            <a:r>
              <a:rPr dirty="0" sz="1200" spc="-11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Aeroporto(Icao),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0" b="1">
                <a:latin typeface="Trebuchet MS"/>
                <a:cs typeface="Trebuchet MS"/>
              </a:rPr>
              <a:t>constraint</a:t>
            </a:r>
            <a:r>
              <a:rPr dirty="0" sz="1200" spc="-7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PK_Icao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-35" b="1">
                <a:latin typeface="Trebuchet MS"/>
                <a:cs typeface="Trebuchet MS"/>
              </a:rPr>
              <a:t>primary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50" b="1">
                <a:latin typeface="Trebuchet MS"/>
                <a:cs typeface="Trebuchet MS"/>
              </a:rPr>
              <a:t>key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(Icao,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PEC_A)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5" b="1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37250" y="1587195"/>
            <a:ext cx="3376295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latin typeface="Tahoma"/>
                <a:cs typeface="Tahoma"/>
              </a:rPr>
              <a:t>CONTATTI_COMPAGNIA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dirty="0" sz="1200" spc="-30" b="1">
                <a:latin typeface="Trebuchet MS"/>
                <a:cs typeface="Trebuchet MS"/>
              </a:rPr>
              <a:t>create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table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Contatti_Compagnia(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37250" y="2557017"/>
            <a:ext cx="1341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PEC_C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varchar(30),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37250" y="2959353"/>
            <a:ext cx="1957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rebuchet MS"/>
                <a:cs typeface="Trebuchet MS"/>
              </a:rPr>
              <a:t>Email_C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-55" b="1">
                <a:latin typeface="Trebuchet MS"/>
                <a:cs typeface="Trebuchet MS"/>
              </a:rPr>
              <a:t>varchar(30) </a:t>
            </a:r>
            <a:r>
              <a:rPr dirty="0" sz="1200" spc="-10" b="1">
                <a:latin typeface="Trebuchet MS"/>
                <a:cs typeface="Trebuchet MS"/>
              </a:rPr>
              <a:t>unique,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37250" y="3361690"/>
            <a:ext cx="1891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 b="1">
                <a:latin typeface="Trebuchet MS"/>
                <a:cs typeface="Trebuchet MS"/>
              </a:rPr>
              <a:t>Tel1_C</a:t>
            </a:r>
            <a:r>
              <a:rPr dirty="0" sz="1200" spc="-85" b="1">
                <a:latin typeface="Trebuchet MS"/>
                <a:cs typeface="Trebuchet MS"/>
              </a:rPr>
              <a:t> </a:t>
            </a:r>
            <a:r>
              <a:rPr dirty="0" sz="1200" spc="-55" b="1">
                <a:latin typeface="Trebuchet MS"/>
                <a:cs typeface="Trebuchet MS"/>
              </a:rPr>
              <a:t>varchar(15)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not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null,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69253" y="3763721"/>
            <a:ext cx="1892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 b="1">
                <a:latin typeface="Trebuchet MS"/>
                <a:cs typeface="Trebuchet MS"/>
              </a:rPr>
              <a:t>Tel2_C</a:t>
            </a:r>
            <a:r>
              <a:rPr dirty="0" sz="1200" spc="-85" b="1">
                <a:latin typeface="Trebuchet MS"/>
                <a:cs typeface="Trebuchet MS"/>
              </a:rPr>
              <a:t> </a:t>
            </a:r>
            <a:r>
              <a:rPr dirty="0" sz="1200" spc="-55" b="1">
                <a:latin typeface="Trebuchet MS"/>
                <a:cs typeface="Trebuchet MS"/>
              </a:rPr>
              <a:t>varchar(15)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35" b="1">
                <a:latin typeface="Trebuchet MS"/>
                <a:cs typeface="Trebuchet MS"/>
              </a:rPr>
              <a:t>not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null,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69253" y="4166742"/>
            <a:ext cx="1083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latin typeface="Trebuchet MS"/>
                <a:cs typeface="Trebuchet MS"/>
              </a:rPr>
              <a:t>Fax_C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char(15),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37250" y="4569079"/>
            <a:ext cx="850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rebuchet MS"/>
                <a:cs typeface="Trebuchet MS"/>
              </a:rPr>
              <a:t>Iata</a:t>
            </a:r>
            <a:r>
              <a:rPr dirty="0" sz="1200" spc="-100" b="1">
                <a:latin typeface="Trebuchet MS"/>
                <a:cs typeface="Trebuchet MS"/>
              </a:rPr>
              <a:t> </a:t>
            </a:r>
            <a:r>
              <a:rPr dirty="0" sz="1200" spc="-40" b="1">
                <a:latin typeface="Trebuchet MS"/>
                <a:cs typeface="Trebuchet MS"/>
              </a:rPr>
              <a:t>char(3),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37250" y="4971415"/>
            <a:ext cx="5015865" cy="1416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Trebuchet MS"/>
                <a:cs typeface="Trebuchet MS"/>
              </a:rPr>
              <a:t>constraint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FK_Iata2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40" b="1">
                <a:latin typeface="Trebuchet MS"/>
                <a:cs typeface="Trebuchet MS"/>
              </a:rPr>
              <a:t>foreign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key(Iata)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-25" b="1">
                <a:latin typeface="Trebuchet MS"/>
                <a:cs typeface="Trebuchet MS"/>
              </a:rPr>
              <a:t>references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Compagnia(Iata),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20000"/>
              </a:lnSpc>
            </a:pPr>
            <a:r>
              <a:rPr dirty="0" sz="1200" b="1">
                <a:latin typeface="Trebuchet MS"/>
                <a:cs typeface="Trebuchet MS"/>
              </a:rPr>
              <a:t>CONSTRAINT</a:t>
            </a:r>
            <a:r>
              <a:rPr dirty="0" sz="1200" spc="15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email2</a:t>
            </a:r>
            <a:r>
              <a:rPr dirty="0" sz="1200" spc="-3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CHECK</a:t>
            </a:r>
            <a:r>
              <a:rPr dirty="0" sz="1200" spc="10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(REGEXP_LIKE(Email_C,'^\w+@\w+\.\w+$')), </a:t>
            </a:r>
            <a:r>
              <a:rPr dirty="0" sz="1200" b="1">
                <a:latin typeface="Trebuchet MS"/>
                <a:cs typeface="Trebuchet MS"/>
              </a:rPr>
              <a:t>CONSTRAINT </a:t>
            </a:r>
            <a:r>
              <a:rPr dirty="0" sz="1200" spc="-10" b="1">
                <a:latin typeface="Trebuchet MS"/>
                <a:cs typeface="Trebuchet MS"/>
              </a:rPr>
              <a:t>pec2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CHECK</a:t>
            </a:r>
            <a:r>
              <a:rPr dirty="0" sz="1200" spc="1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(REGEXP_LIKE(PEC_C,'^\w+@\w+\.\w+$')),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0" b="1">
                <a:latin typeface="Trebuchet MS"/>
                <a:cs typeface="Trebuchet MS"/>
              </a:rPr>
              <a:t>constraint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spc="-30" b="1">
                <a:latin typeface="Trebuchet MS"/>
                <a:cs typeface="Trebuchet MS"/>
              </a:rPr>
              <a:t>PK_Iata</a:t>
            </a:r>
            <a:r>
              <a:rPr dirty="0" sz="1200" spc="-45" b="1">
                <a:latin typeface="Trebuchet MS"/>
                <a:cs typeface="Trebuchet MS"/>
              </a:rPr>
              <a:t> </a:t>
            </a:r>
            <a:r>
              <a:rPr dirty="0" sz="1200" spc="-35" b="1">
                <a:latin typeface="Trebuchet MS"/>
                <a:cs typeface="Trebuchet MS"/>
              </a:rPr>
              <a:t>primary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key(Iata,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PEC_C)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37250" y="6581343"/>
            <a:ext cx="114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 b="1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-41960"/>
            <a:ext cx="10520045" cy="183133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dirty="0" sz="3200" spc="-170"/>
              <a:t>GLI</a:t>
            </a:r>
            <a:r>
              <a:rPr dirty="0" sz="3200" spc="5"/>
              <a:t> </a:t>
            </a:r>
            <a:r>
              <a:rPr dirty="0" sz="3200" spc="-30"/>
              <a:t>AEREI</a:t>
            </a:r>
            <a:r>
              <a:rPr dirty="0" sz="3200" spc="-20"/>
              <a:t> </a:t>
            </a:r>
            <a:r>
              <a:rPr dirty="0" sz="3200"/>
              <a:t>DEVONO</a:t>
            </a:r>
            <a:r>
              <a:rPr dirty="0" sz="3200" spc="-215"/>
              <a:t> </a:t>
            </a:r>
            <a:r>
              <a:rPr dirty="0" sz="3200"/>
              <a:t>AVERE</a:t>
            </a:r>
            <a:r>
              <a:rPr dirty="0" sz="3200" spc="-114"/>
              <a:t> </a:t>
            </a:r>
            <a:r>
              <a:rPr dirty="0" sz="3200" spc="-210"/>
              <a:t>PIU’</a:t>
            </a:r>
            <a:r>
              <a:rPr dirty="0" sz="3200" spc="-55"/>
              <a:t> </a:t>
            </a:r>
            <a:r>
              <a:rPr dirty="0" sz="3200" spc="-395"/>
              <a:t>DI</a:t>
            </a:r>
            <a:r>
              <a:rPr dirty="0" sz="3200" spc="10"/>
              <a:t> </a:t>
            </a:r>
            <a:r>
              <a:rPr dirty="0" sz="3200"/>
              <a:t>20</a:t>
            </a:r>
            <a:r>
              <a:rPr dirty="0" sz="3200" spc="-55"/>
              <a:t> </a:t>
            </a:r>
            <a:r>
              <a:rPr dirty="0" sz="3200" spc="-10"/>
              <a:t>POSTI</a:t>
            </a:r>
            <a:endParaRPr sz="3200"/>
          </a:p>
          <a:p>
            <a:pPr marL="12700" marR="5080">
              <a:lnSpc>
                <a:spcPts val="3460"/>
              </a:lnSpc>
              <a:spcBef>
                <a:spcPts val="240"/>
              </a:spcBef>
            </a:pPr>
            <a:r>
              <a:rPr dirty="0" sz="3200" spc="60"/>
              <a:t>MENTRE</a:t>
            </a:r>
            <a:r>
              <a:rPr dirty="0" sz="3200" spc="-145"/>
              <a:t> </a:t>
            </a:r>
            <a:r>
              <a:rPr dirty="0" sz="3200" spc="-730"/>
              <a:t>I</a:t>
            </a:r>
            <a:r>
              <a:rPr dirty="0" sz="3200" spc="-15"/>
              <a:t> </a:t>
            </a:r>
            <a:r>
              <a:rPr dirty="0" sz="3200" spc="-30"/>
              <a:t>BAGAGLI</a:t>
            </a:r>
            <a:r>
              <a:rPr dirty="0" sz="3200" spc="-35"/>
              <a:t> </a:t>
            </a:r>
            <a:r>
              <a:rPr dirty="0" sz="3200"/>
              <a:t>DEVONO</a:t>
            </a:r>
            <a:r>
              <a:rPr dirty="0" sz="3200" spc="-260"/>
              <a:t> </a:t>
            </a:r>
            <a:r>
              <a:rPr dirty="0" sz="3200" spc="135"/>
              <a:t>ESSERE</a:t>
            </a:r>
            <a:r>
              <a:rPr dirty="0" sz="3200" spc="-125"/>
              <a:t> </a:t>
            </a:r>
            <a:r>
              <a:rPr dirty="0" sz="3200"/>
              <a:t>A</a:t>
            </a:r>
            <a:r>
              <a:rPr dirty="0" sz="3200" spc="-15"/>
              <a:t> </a:t>
            </a:r>
            <a:r>
              <a:rPr dirty="0" sz="3200" spc="55"/>
              <a:t>MANO</a:t>
            </a:r>
            <a:r>
              <a:rPr dirty="0" sz="3200" spc="-265"/>
              <a:t> </a:t>
            </a:r>
            <a:r>
              <a:rPr dirty="0" sz="3200" spc="170"/>
              <a:t>O</a:t>
            </a:r>
            <a:r>
              <a:rPr dirty="0" sz="3200" spc="-229"/>
              <a:t> </a:t>
            </a:r>
            <a:r>
              <a:rPr dirty="0" sz="3200" spc="-25"/>
              <a:t>DA </a:t>
            </a:r>
            <a:r>
              <a:rPr dirty="0" sz="3200" spc="-95"/>
              <a:t>STIVA</a:t>
            </a:r>
            <a:r>
              <a:rPr dirty="0" sz="3200" spc="10"/>
              <a:t> </a:t>
            </a:r>
            <a:r>
              <a:rPr dirty="0" sz="3200"/>
              <a:t>ED</a:t>
            </a:r>
            <a:r>
              <a:rPr dirty="0" sz="3200" spc="-40"/>
              <a:t> </a:t>
            </a:r>
            <a:r>
              <a:rPr dirty="0" sz="3200"/>
              <a:t>AVERE</a:t>
            </a:r>
            <a:r>
              <a:rPr dirty="0" sz="3200" spc="-85"/>
              <a:t> </a:t>
            </a:r>
            <a:r>
              <a:rPr dirty="0" sz="3200" spc="-110"/>
              <a:t>UN</a:t>
            </a:r>
            <a:r>
              <a:rPr dirty="0" sz="3200" spc="-70"/>
              <a:t> </a:t>
            </a:r>
            <a:r>
              <a:rPr dirty="0" sz="3200" spc="140"/>
              <a:t>PESO</a:t>
            </a:r>
            <a:r>
              <a:rPr dirty="0" sz="3200" spc="-180"/>
              <a:t> </a:t>
            </a:r>
            <a:r>
              <a:rPr dirty="0" sz="3200" spc="-90"/>
              <a:t>INFERIORE</a:t>
            </a:r>
            <a:r>
              <a:rPr dirty="0" sz="3200" spc="-114"/>
              <a:t> </a:t>
            </a:r>
            <a:r>
              <a:rPr dirty="0" sz="3200" spc="170"/>
              <a:t>O</a:t>
            </a:r>
            <a:r>
              <a:rPr dirty="0" sz="3200" spc="-195"/>
              <a:t> </a:t>
            </a:r>
            <a:r>
              <a:rPr dirty="0" sz="3200"/>
              <a:t>UGUALE</a:t>
            </a:r>
            <a:r>
              <a:rPr dirty="0" sz="3200" spc="-80"/>
              <a:t> </a:t>
            </a:r>
            <a:r>
              <a:rPr dirty="0" sz="3200" spc="-50"/>
              <a:t>A </a:t>
            </a:r>
            <a:r>
              <a:rPr dirty="0" sz="3200" spc="-30"/>
              <a:t>32</a:t>
            </a:r>
            <a:r>
              <a:rPr dirty="0" sz="3200" spc="-204"/>
              <a:t> </a:t>
            </a:r>
            <a:r>
              <a:rPr dirty="0" sz="3200" spc="-25"/>
              <a:t>KG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688340" y="1867662"/>
            <a:ext cx="4070985" cy="3941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 b="1">
                <a:latin typeface="Tahoma"/>
                <a:cs typeface="Tahoma"/>
              </a:rPr>
              <a:t>AEREO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1800" spc="-60">
                <a:latin typeface="Trebuchet MS"/>
                <a:cs typeface="Trebuchet MS"/>
              </a:rPr>
              <a:t>create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table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Aereo(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10">
                <a:latin typeface="Trebuchet MS"/>
                <a:cs typeface="Trebuchet MS"/>
              </a:rPr>
              <a:t>Marca_Imm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varchar(6)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primary</a:t>
            </a:r>
            <a:r>
              <a:rPr dirty="0" sz="1800" spc="-114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key,</a:t>
            </a:r>
            <a:endParaRPr sz="1800">
              <a:latin typeface="Trebuchet MS"/>
              <a:cs typeface="Trebuchet MS"/>
            </a:endParaRPr>
          </a:p>
          <a:p>
            <a:pPr marL="12700" marR="2150110">
              <a:lnSpc>
                <a:spcPct val="188300"/>
              </a:lnSpc>
            </a:pPr>
            <a:r>
              <a:rPr dirty="0" sz="1800">
                <a:latin typeface="Trebuchet MS"/>
                <a:cs typeface="Trebuchet MS"/>
              </a:rPr>
              <a:t>Peso</a:t>
            </a:r>
            <a:r>
              <a:rPr dirty="0" sz="1800" spc="-10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number(5,0), </a:t>
            </a:r>
            <a:r>
              <a:rPr dirty="0" sz="1800" spc="-50">
                <a:latin typeface="Trebuchet MS"/>
                <a:cs typeface="Trebuchet MS"/>
              </a:rPr>
              <a:t>Potenza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varchar(7),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25">
                <a:latin typeface="Trebuchet MS"/>
                <a:cs typeface="Trebuchet MS"/>
              </a:rPr>
              <a:t>N_Posti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number(3,0)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45">
                <a:latin typeface="Trebuchet MS"/>
                <a:cs typeface="Trebuchet MS"/>
              </a:rPr>
              <a:t>not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null,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40">
                <a:latin typeface="Trebuchet MS"/>
                <a:cs typeface="Trebuchet MS"/>
              </a:rPr>
              <a:t>constraint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LimitePosti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check(N_Posti&gt;20)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25">
                <a:latin typeface="Trebuchet MS"/>
                <a:cs typeface="Trebuchet MS"/>
              </a:rPr>
              <a:t>);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51828" y="1867662"/>
            <a:ext cx="4947285" cy="2907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BAGAGLIO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1800" spc="-60">
                <a:latin typeface="Trebuchet MS"/>
                <a:cs typeface="Trebuchet MS"/>
              </a:rPr>
              <a:t>create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table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Bagaglio(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125">
                <a:latin typeface="Trebuchet MS"/>
                <a:cs typeface="Trebuchet MS"/>
              </a:rPr>
              <a:t>Tag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varchar(12)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primary</a:t>
            </a:r>
            <a:r>
              <a:rPr dirty="0" sz="1800" spc="-114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key,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88300"/>
              </a:lnSpc>
            </a:pPr>
            <a:r>
              <a:rPr dirty="0" sz="1800" spc="-70">
                <a:latin typeface="Trebuchet MS"/>
                <a:cs typeface="Trebuchet MS"/>
              </a:rPr>
              <a:t>Tipo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varchar(8)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check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85">
                <a:latin typeface="Trebuchet MS"/>
                <a:cs typeface="Trebuchet MS"/>
              </a:rPr>
              <a:t>(Tipo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in('A</a:t>
            </a:r>
            <a:r>
              <a:rPr dirty="0" sz="1800" spc="-180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mano',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'Da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35">
                <a:latin typeface="Trebuchet MS"/>
                <a:cs typeface="Trebuchet MS"/>
              </a:rPr>
              <a:t>stiva')), </a:t>
            </a:r>
            <a:r>
              <a:rPr dirty="0" sz="1800">
                <a:latin typeface="Trebuchet MS"/>
                <a:cs typeface="Trebuchet MS"/>
              </a:rPr>
              <a:t>Peso_B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number(2,0)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check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(Peso_B&lt;=32)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1800" spc="-25">
                <a:latin typeface="Trebuchet MS"/>
                <a:cs typeface="Trebuchet MS"/>
              </a:rPr>
              <a:t>);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1387" y="499617"/>
            <a:ext cx="4651375" cy="5993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" b="1">
                <a:latin typeface="Tahoma"/>
                <a:cs typeface="Tahoma"/>
              </a:rPr>
              <a:t>VOLO</a:t>
            </a:r>
            <a:endParaRPr sz="3600">
              <a:latin typeface="Tahoma"/>
              <a:cs typeface="Tahoma"/>
            </a:endParaRPr>
          </a:p>
          <a:p>
            <a:pPr marL="253365" marR="2508250" indent="-241300">
              <a:lnSpc>
                <a:spcPct val="146200"/>
              </a:lnSpc>
              <a:spcBef>
                <a:spcPts val="1575"/>
              </a:spcBef>
            </a:pPr>
            <a:r>
              <a:rPr dirty="0" sz="1800" spc="-60">
                <a:latin typeface="Verdana"/>
                <a:cs typeface="Verdana"/>
              </a:rPr>
              <a:t>create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table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Volo( </a:t>
            </a:r>
            <a:r>
              <a:rPr dirty="0" sz="1800" spc="-90">
                <a:latin typeface="Verdana"/>
                <a:cs typeface="Verdana"/>
              </a:rPr>
              <a:t>Cod_V</a:t>
            </a:r>
            <a:r>
              <a:rPr dirty="0" sz="1800" spc="-130">
                <a:latin typeface="Verdana"/>
                <a:cs typeface="Verdana"/>
              </a:rPr>
              <a:t> varchar(7),</a:t>
            </a:r>
            <a:endParaRPr sz="1800">
              <a:latin typeface="Verdana"/>
              <a:cs typeface="Verdana"/>
            </a:endParaRPr>
          </a:p>
          <a:p>
            <a:pPr marL="253365" marR="2266315">
              <a:lnSpc>
                <a:spcPct val="146100"/>
              </a:lnSpc>
              <a:spcBef>
                <a:spcPts val="15"/>
              </a:spcBef>
            </a:pPr>
            <a:r>
              <a:rPr dirty="0" sz="1800" spc="-100">
                <a:latin typeface="Verdana"/>
                <a:cs typeface="Verdana"/>
              </a:rPr>
              <a:t>Durata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40">
                <a:latin typeface="Verdana"/>
                <a:cs typeface="Verdana"/>
              </a:rPr>
              <a:t>number(3,0), </a:t>
            </a:r>
            <a:r>
              <a:rPr dirty="0" sz="1800" spc="-100">
                <a:latin typeface="Verdana"/>
                <a:cs typeface="Verdana"/>
              </a:rPr>
              <a:t>Ora_Part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date,</a:t>
            </a:r>
            <a:endParaRPr sz="180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994"/>
              </a:spcBef>
            </a:pPr>
            <a:r>
              <a:rPr dirty="0" sz="1800" spc="-100">
                <a:latin typeface="Verdana"/>
                <a:cs typeface="Verdana"/>
              </a:rPr>
              <a:t>Ora_Arr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date,</a:t>
            </a:r>
            <a:endParaRPr sz="1800">
              <a:latin typeface="Verdana"/>
              <a:cs typeface="Verdana"/>
            </a:endParaRPr>
          </a:p>
          <a:p>
            <a:pPr marL="253365" marR="2066289">
              <a:lnSpc>
                <a:spcPct val="146100"/>
              </a:lnSpc>
              <a:spcBef>
                <a:spcPts val="15"/>
              </a:spcBef>
            </a:pPr>
            <a:r>
              <a:rPr dirty="0" sz="1800" spc="-95">
                <a:latin typeface="Verdana"/>
                <a:cs typeface="Verdana"/>
              </a:rPr>
              <a:t>Tipo_Volo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varchar(14), </a:t>
            </a:r>
            <a:r>
              <a:rPr dirty="0" sz="1800" spc="-110">
                <a:latin typeface="Verdana"/>
                <a:cs typeface="Verdana"/>
              </a:rPr>
              <a:t>Ora_Part_Eff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date,</a:t>
            </a:r>
            <a:endParaRPr sz="180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994"/>
              </a:spcBef>
            </a:pPr>
            <a:r>
              <a:rPr dirty="0" sz="1800" spc="-110">
                <a:latin typeface="Verdana"/>
                <a:cs typeface="Verdana"/>
              </a:rPr>
              <a:t>Ora_Arr_Eff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date,</a:t>
            </a:r>
            <a:endParaRPr sz="1800">
              <a:latin typeface="Verdana"/>
              <a:cs typeface="Verdana"/>
            </a:endParaRPr>
          </a:p>
          <a:p>
            <a:pPr algn="just" marL="253365" marR="2802890">
              <a:lnSpc>
                <a:spcPct val="146100"/>
              </a:lnSpc>
              <a:spcBef>
                <a:spcPts val="15"/>
              </a:spcBef>
            </a:pPr>
            <a:r>
              <a:rPr dirty="0" sz="1800" spc="-130">
                <a:latin typeface="Verdana"/>
                <a:cs typeface="Verdana"/>
              </a:rPr>
              <a:t>Icao_P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char(4), </a:t>
            </a:r>
            <a:r>
              <a:rPr dirty="0" sz="1800" spc="-140">
                <a:latin typeface="Verdana"/>
                <a:cs typeface="Verdana"/>
              </a:rPr>
              <a:t>Icao_A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120">
                <a:latin typeface="Verdana"/>
                <a:cs typeface="Verdana"/>
              </a:rPr>
              <a:t>char(4), </a:t>
            </a:r>
            <a:r>
              <a:rPr dirty="0" sz="1800" spc="-140">
                <a:latin typeface="Verdana"/>
                <a:cs typeface="Verdana"/>
              </a:rPr>
              <a:t>Iata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char(3),</a:t>
            </a:r>
            <a:endParaRPr sz="1800">
              <a:latin typeface="Verdana"/>
              <a:cs typeface="Verdana"/>
            </a:endParaRPr>
          </a:p>
          <a:p>
            <a:pPr algn="just" marL="253365">
              <a:lnSpc>
                <a:spcPct val="100000"/>
              </a:lnSpc>
              <a:spcBef>
                <a:spcPts val="1010"/>
              </a:spcBef>
            </a:pPr>
            <a:r>
              <a:rPr dirty="0" sz="1800" spc="-150">
                <a:latin typeface="Verdana"/>
                <a:cs typeface="Verdana"/>
              </a:rPr>
              <a:t>Marca_Imm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varchar(6),</a:t>
            </a:r>
            <a:endParaRPr sz="1800">
              <a:latin typeface="Verdana"/>
              <a:cs typeface="Verdana"/>
            </a:endParaRPr>
          </a:p>
          <a:p>
            <a:pPr algn="just" marL="253365">
              <a:lnSpc>
                <a:spcPct val="100000"/>
              </a:lnSpc>
              <a:spcBef>
                <a:spcPts val="994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Ora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check</a:t>
            </a:r>
            <a:r>
              <a:rPr dirty="0" sz="1800" spc="-130">
                <a:latin typeface="Verdana"/>
                <a:cs typeface="Verdana"/>
              </a:rPr>
              <a:t> (Ora_Part&lt;Ora_Arr),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26963" y="1375409"/>
            <a:ext cx="5172075" cy="475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284095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OraF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check</a:t>
            </a:r>
            <a:endParaRPr sz="1800">
              <a:latin typeface="Verdana"/>
              <a:cs typeface="Verdana"/>
            </a:endParaRPr>
          </a:p>
          <a:p>
            <a:pPr algn="ctr" marR="2256155">
              <a:lnSpc>
                <a:spcPct val="100000"/>
              </a:lnSpc>
            </a:pPr>
            <a:r>
              <a:rPr dirty="0" sz="1800" spc="-125">
                <a:latin typeface="Verdana"/>
                <a:cs typeface="Verdana"/>
              </a:rPr>
              <a:t>(Ora_Part_Eff&lt;Ora_Arr_Eff),</a:t>
            </a:r>
            <a:endParaRPr sz="1800">
              <a:latin typeface="Verdana"/>
              <a:cs typeface="Verdana"/>
            </a:endParaRPr>
          </a:p>
          <a:p>
            <a:pPr marL="12700" marR="734060" indent="240665">
              <a:lnSpc>
                <a:spcPct val="100000"/>
              </a:lnSpc>
              <a:spcBef>
                <a:spcPts val="994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TipoVolo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check(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Tipo_Volo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in </a:t>
            </a:r>
            <a:r>
              <a:rPr dirty="0" sz="1800" spc="-110">
                <a:latin typeface="Verdana"/>
                <a:cs typeface="Verdana"/>
              </a:rPr>
              <a:t>('Nazionale',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'Internazionale')),</a:t>
            </a:r>
            <a:endParaRPr sz="1800">
              <a:latin typeface="Verdana"/>
              <a:cs typeface="Verdana"/>
            </a:endParaRPr>
          </a:p>
          <a:p>
            <a:pPr marL="12700" marR="711835" indent="240665">
              <a:lnSpc>
                <a:spcPct val="100000"/>
              </a:lnSpc>
              <a:spcBef>
                <a:spcPts val="1010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FK_Icao2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foreign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key(Icao_P) </a:t>
            </a:r>
            <a:r>
              <a:rPr dirty="0" sz="1800" spc="-60">
                <a:latin typeface="Verdana"/>
                <a:cs typeface="Verdana"/>
              </a:rPr>
              <a:t>references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Aeroporto(Icao),</a:t>
            </a:r>
            <a:endParaRPr sz="1800">
              <a:latin typeface="Verdana"/>
              <a:cs typeface="Verdana"/>
            </a:endParaRPr>
          </a:p>
          <a:p>
            <a:pPr marL="12700" marR="696595" indent="240665">
              <a:lnSpc>
                <a:spcPct val="100000"/>
              </a:lnSpc>
              <a:spcBef>
                <a:spcPts val="1000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FK_Icao3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foreign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20">
                <a:latin typeface="Verdana"/>
                <a:cs typeface="Verdana"/>
              </a:rPr>
              <a:t>key(Icao_A) </a:t>
            </a:r>
            <a:r>
              <a:rPr dirty="0" sz="1800" spc="-60">
                <a:latin typeface="Verdana"/>
                <a:cs typeface="Verdana"/>
              </a:rPr>
              <a:t>references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Aeroporto(Icao),</a:t>
            </a:r>
            <a:endParaRPr sz="1800">
              <a:latin typeface="Verdana"/>
              <a:cs typeface="Verdana"/>
            </a:endParaRPr>
          </a:p>
          <a:p>
            <a:pPr marL="12700" marR="5080" indent="240665">
              <a:lnSpc>
                <a:spcPct val="100000"/>
              </a:lnSpc>
              <a:spcBef>
                <a:spcPts val="994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130">
                <a:latin typeface="Verdana"/>
                <a:cs typeface="Verdana"/>
              </a:rPr>
              <a:t>FK_Iata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foreign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key(Iata)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references </a:t>
            </a:r>
            <a:r>
              <a:rPr dirty="0" sz="1800" spc="-60">
                <a:latin typeface="Verdana"/>
                <a:cs typeface="Verdana"/>
              </a:rPr>
              <a:t>Compagnia(Iata),</a:t>
            </a:r>
            <a:endParaRPr sz="180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1010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FK_MarcaImm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foreign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155">
                <a:latin typeface="Verdana"/>
                <a:cs typeface="Verdana"/>
              </a:rPr>
              <a:t>key(Marca_Imm)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references </a:t>
            </a:r>
            <a:r>
              <a:rPr dirty="0" sz="1800" spc="-75">
                <a:latin typeface="Verdana"/>
                <a:cs typeface="Verdana"/>
              </a:rPr>
              <a:t>Aereo(Marca_Imm),</a:t>
            </a:r>
            <a:endParaRPr sz="180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994"/>
              </a:spcBef>
            </a:pPr>
            <a:r>
              <a:rPr dirty="0" sz="1800" spc="-75">
                <a:latin typeface="Verdana"/>
                <a:cs typeface="Verdana"/>
              </a:rPr>
              <a:t>constraint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PK_Volo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primary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key </a:t>
            </a:r>
            <a:r>
              <a:rPr dirty="0" sz="1800" spc="-175">
                <a:latin typeface="Verdana"/>
                <a:cs typeface="Verdana"/>
              </a:rPr>
              <a:t>(Iata,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Cod_V)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800" spc="-335">
                <a:latin typeface="Verdana"/>
                <a:cs typeface="Verdana"/>
              </a:rPr>
              <a:t>);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2058" y="111632"/>
            <a:ext cx="622173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9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TABELLA</a:t>
            </a:r>
            <a:r>
              <a:rPr dirty="0" u="sng" sz="1800" spc="-6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PRESENTA</a:t>
            </a:r>
            <a:r>
              <a:rPr dirty="0" u="sng" sz="1800" spc="-1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VINCOLI</a:t>
            </a:r>
            <a:r>
              <a:rPr dirty="0" u="sng" sz="1800" spc="-8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RIGUARDANTI</a:t>
            </a:r>
            <a:r>
              <a:rPr dirty="0" sz="1800" spc="-10" b="0">
                <a:latin typeface="Verdana"/>
                <a:cs typeface="Verdana"/>
              </a:rPr>
              <a:t> </a:t>
            </a:r>
            <a:r>
              <a:rPr dirty="0" u="sng" sz="1800" spc="-8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GLI</a:t>
            </a:r>
            <a:r>
              <a:rPr dirty="0" u="sng" sz="1800" spc="-1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ORARI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PARTENZA</a:t>
            </a:r>
            <a:r>
              <a:rPr dirty="0" u="sng" sz="1800" spc="-1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(MINORI</a:t>
            </a:r>
            <a:r>
              <a:rPr dirty="0" u="sng" sz="1800" spc="-1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QUELLI</a:t>
            </a:r>
            <a:r>
              <a:rPr dirty="0" u="sng" sz="1800" spc="-1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ARRIVO)</a:t>
            </a:r>
            <a:r>
              <a:rPr dirty="0" sz="1800" spc="-45" b="0">
                <a:latin typeface="Verdana"/>
                <a:cs typeface="Verdana"/>
              </a:rPr>
              <a:t> </a:t>
            </a:r>
            <a:r>
              <a:rPr dirty="0" u="sng" sz="1800" spc="5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SUL</a:t>
            </a:r>
            <a:r>
              <a:rPr dirty="0" u="sng" sz="1800" spc="-1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TIPO</a:t>
            </a:r>
            <a:r>
              <a:rPr dirty="0" u="sng" sz="1800" spc="-1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VOLO,</a:t>
            </a:r>
            <a:r>
              <a:rPr dirty="0" u="sng" sz="1800" spc="-1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800" spc="-1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QUALE</a:t>
            </a:r>
            <a:r>
              <a:rPr dirty="0" u="sng" sz="1800" spc="-1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800" spc="-1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ESSERE</a:t>
            </a:r>
            <a:r>
              <a:rPr dirty="0" sz="1800" spc="-10" b="0"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NAZIONALE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</a:t>
            </a:r>
            <a:r>
              <a:rPr dirty="0" u="sng" sz="1800" spc="-1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INTERNAZIONALE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4849" rIns="0" bIns="0" rtlCol="0" vert="horz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VIAGGIATORI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93521" y="1671066"/>
            <a:ext cx="4284345" cy="4727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>
                <a:latin typeface="Verdana"/>
                <a:cs typeface="Verdana"/>
              </a:rPr>
              <a:t>create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table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Viaggiatori(</a:t>
            </a:r>
            <a:endParaRPr sz="1600">
              <a:latin typeface="Verdana"/>
              <a:cs typeface="Verdana"/>
            </a:endParaRPr>
          </a:p>
          <a:p>
            <a:pPr marL="228600">
              <a:lnSpc>
                <a:spcPct val="100000"/>
              </a:lnSpc>
              <a:spcBef>
                <a:spcPts val="1185"/>
              </a:spcBef>
            </a:pPr>
            <a:r>
              <a:rPr dirty="0" sz="1600" spc="-140">
                <a:latin typeface="Verdana"/>
                <a:cs typeface="Verdana"/>
              </a:rPr>
              <a:t>ID_Viag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110">
                <a:latin typeface="Verdana"/>
                <a:cs typeface="Verdana"/>
              </a:rPr>
              <a:t>varchar(4)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10">
                <a:latin typeface="Verdana"/>
                <a:cs typeface="Verdana"/>
              </a:rPr>
              <a:t>primary </a:t>
            </a:r>
            <a:r>
              <a:rPr dirty="0" sz="1600" spc="-20">
                <a:latin typeface="Verdana"/>
                <a:cs typeface="Verdana"/>
              </a:rPr>
              <a:t>key,</a:t>
            </a:r>
            <a:endParaRPr sz="1600">
              <a:latin typeface="Verdana"/>
              <a:cs typeface="Verdana"/>
            </a:endParaRPr>
          </a:p>
          <a:p>
            <a:pPr marL="228600" marR="1731010">
              <a:lnSpc>
                <a:spcPct val="162100"/>
              </a:lnSpc>
              <a:spcBef>
                <a:spcPts val="10"/>
              </a:spcBef>
            </a:pPr>
            <a:r>
              <a:rPr dirty="0" sz="1600" spc="-85">
                <a:latin typeface="Verdana"/>
                <a:cs typeface="Verdana"/>
              </a:rPr>
              <a:t>Nome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varchar(20), </a:t>
            </a:r>
            <a:r>
              <a:rPr dirty="0" sz="1600" spc="-60">
                <a:latin typeface="Verdana"/>
                <a:cs typeface="Verdana"/>
              </a:rPr>
              <a:t>Cognome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varchar(15), </a:t>
            </a:r>
            <a:r>
              <a:rPr dirty="0" sz="1600" spc="-130">
                <a:latin typeface="Verdana"/>
                <a:cs typeface="Verdana"/>
              </a:rPr>
              <a:t>Tel_V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135">
                <a:latin typeface="Verdana"/>
                <a:cs typeface="Verdana"/>
              </a:rPr>
              <a:t>varchar(15)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unique, </a:t>
            </a:r>
            <a:r>
              <a:rPr dirty="0" sz="1600" spc="-55">
                <a:latin typeface="Verdana"/>
                <a:cs typeface="Verdana"/>
              </a:rPr>
              <a:t>DN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date,</a:t>
            </a:r>
            <a:endParaRPr sz="1600">
              <a:latin typeface="Verdana"/>
              <a:cs typeface="Verdana"/>
            </a:endParaRPr>
          </a:p>
          <a:p>
            <a:pPr marL="12700" marR="1451610" indent="215900">
              <a:lnSpc>
                <a:spcPct val="161900"/>
              </a:lnSpc>
            </a:pPr>
            <a:r>
              <a:rPr dirty="0" sz="1600" spc="-120">
                <a:latin typeface="Verdana"/>
                <a:cs typeface="Verdana"/>
              </a:rPr>
              <a:t>Email_V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varchar(30)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unique </a:t>
            </a:r>
            <a:r>
              <a:rPr dirty="0" sz="1600" spc="-20">
                <a:latin typeface="Verdana"/>
                <a:cs typeface="Verdana"/>
              </a:rPr>
              <a:t>CONSTRAINT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email3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CHECK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 spc="-95">
                <a:latin typeface="Verdana"/>
                <a:cs typeface="Verdana"/>
              </a:rPr>
              <a:t>(REGEXP_LIKE(Email_V,'^\w+@\w+\.\w+$'))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600" spc="-310">
                <a:latin typeface="Verdana"/>
                <a:cs typeface="Verdana"/>
              </a:rPr>
              <a:t>);</a:t>
            </a:r>
            <a:endParaRPr sz="1600">
              <a:latin typeface="Verdana"/>
              <a:cs typeface="Verdana"/>
            </a:endParaRPr>
          </a:p>
          <a:p>
            <a:pPr marL="433705">
              <a:lnSpc>
                <a:spcPct val="100000"/>
              </a:lnSpc>
              <a:spcBef>
                <a:spcPts val="1605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TABELLA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VIAGGIATORI</a:t>
            </a:r>
            <a:endParaRPr sz="1800">
              <a:latin typeface="Verdana"/>
              <a:cs typeface="Verdana"/>
            </a:endParaRPr>
          </a:p>
          <a:p>
            <a:pPr marL="433705">
              <a:lnSpc>
                <a:spcPct val="100000"/>
              </a:lnSpc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PRESENTA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SOLO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 </a:t>
            </a:r>
            <a:r>
              <a:rPr dirty="0" u="sng" sz="18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VINCOLO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endParaRPr sz="1800">
              <a:latin typeface="Verdana"/>
              <a:cs typeface="Verdana"/>
            </a:endParaRPr>
          </a:p>
          <a:p>
            <a:pPr marL="433705">
              <a:lnSpc>
                <a:spcPct val="100000"/>
              </a:lnSpc>
              <a:spcBef>
                <a:spcPts val="5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SCRITTURA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DELL’EMAIL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70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15"/>
              </a:spcBef>
            </a:pPr>
            <a:r>
              <a:rPr dirty="0" sz="2600" spc="-365"/>
              <a:t>IL</a:t>
            </a:r>
            <a:r>
              <a:rPr dirty="0" sz="2600" spc="170"/>
              <a:t> </a:t>
            </a:r>
            <a:r>
              <a:rPr dirty="0" sz="2600" spc="70"/>
              <a:t>PERSONALE</a:t>
            </a:r>
            <a:r>
              <a:rPr dirty="0" sz="2600" spc="-190"/>
              <a:t> </a:t>
            </a:r>
            <a:r>
              <a:rPr dirty="0" sz="2600" spc="-484"/>
              <a:t>DI</a:t>
            </a:r>
            <a:r>
              <a:rPr dirty="0" sz="2600" spc="295"/>
              <a:t> </a:t>
            </a:r>
            <a:r>
              <a:rPr dirty="0" sz="2600"/>
              <a:t>BORDO</a:t>
            </a:r>
            <a:r>
              <a:rPr dirty="0" sz="2600" spc="-190"/>
              <a:t> </a:t>
            </a:r>
            <a:r>
              <a:rPr dirty="0" sz="2600"/>
              <a:t>E’</a:t>
            </a:r>
            <a:r>
              <a:rPr dirty="0" sz="2600" spc="-190"/>
              <a:t> </a:t>
            </a:r>
            <a:r>
              <a:rPr dirty="0" sz="2600" spc="70"/>
              <a:t>COMPOSTO</a:t>
            </a:r>
            <a:r>
              <a:rPr dirty="0" sz="2600" spc="-170"/>
              <a:t> </a:t>
            </a:r>
            <a:r>
              <a:rPr dirty="0" sz="2600" spc="80"/>
              <a:t>SOLO</a:t>
            </a:r>
            <a:r>
              <a:rPr dirty="0" sz="2600" spc="-155"/>
              <a:t> </a:t>
            </a:r>
            <a:r>
              <a:rPr dirty="0" sz="2600"/>
              <a:t>DA</a:t>
            </a:r>
            <a:r>
              <a:rPr dirty="0" sz="2600" spc="40"/>
              <a:t> </a:t>
            </a:r>
            <a:r>
              <a:rPr dirty="0" sz="2600" spc="-150"/>
              <a:t>PILOTI,</a:t>
            </a:r>
            <a:r>
              <a:rPr dirty="0" sz="2600" spc="55"/>
              <a:t> </a:t>
            </a:r>
            <a:r>
              <a:rPr dirty="0" sz="2600"/>
              <a:t>CO-</a:t>
            </a:r>
            <a:r>
              <a:rPr dirty="0" sz="2600" spc="-150"/>
              <a:t>PILOTI</a:t>
            </a:r>
            <a:r>
              <a:rPr dirty="0" sz="2600" spc="50"/>
              <a:t> </a:t>
            </a:r>
            <a:r>
              <a:rPr dirty="0" sz="2600" spc="75"/>
              <a:t>E </a:t>
            </a:r>
            <a:r>
              <a:rPr dirty="0" sz="2600" spc="50"/>
              <a:t>HOSTESS,</a:t>
            </a:r>
            <a:r>
              <a:rPr dirty="0" sz="2600" spc="-55"/>
              <a:t> </a:t>
            </a:r>
            <a:r>
              <a:rPr dirty="0" sz="2600" spc="50"/>
              <a:t>MENTRE</a:t>
            </a:r>
            <a:r>
              <a:rPr dirty="0" sz="2600" spc="-140"/>
              <a:t> </a:t>
            </a:r>
            <a:r>
              <a:rPr dirty="0" sz="2600" spc="75"/>
              <a:t>LA</a:t>
            </a:r>
            <a:r>
              <a:rPr dirty="0" sz="2600" spc="-30"/>
              <a:t> </a:t>
            </a:r>
            <a:r>
              <a:rPr dirty="0" sz="2600" spc="60"/>
              <a:t>TABELLA</a:t>
            </a:r>
            <a:r>
              <a:rPr dirty="0" sz="2600" spc="-40"/>
              <a:t> </a:t>
            </a:r>
            <a:r>
              <a:rPr dirty="0" sz="2600"/>
              <a:t>LICENZA</a:t>
            </a:r>
            <a:r>
              <a:rPr dirty="0" sz="2600" spc="-50"/>
              <a:t> </a:t>
            </a:r>
            <a:r>
              <a:rPr dirty="0" sz="2600"/>
              <a:t>HA</a:t>
            </a:r>
            <a:r>
              <a:rPr dirty="0" sz="2600" spc="-40"/>
              <a:t> </a:t>
            </a:r>
            <a:r>
              <a:rPr dirty="0" sz="2600" spc="-105"/>
              <a:t>VINCOLI</a:t>
            </a:r>
            <a:r>
              <a:rPr dirty="0" sz="2600" spc="-25"/>
              <a:t> </a:t>
            </a:r>
            <a:r>
              <a:rPr dirty="0" sz="2600" spc="60"/>
              <a:t>SULLA</a:t>
            </a:r>
            <a:r>
              <a:rPr dirty="0" sz="2600" spc="-35"/>
              <a:t> </a:t>
            </a:r>
            <a:r>
              <a:rPr dirty="0" sz="2600" spc="-65"/>
              <a:t>DATA</a:t>
            </a:r>
            <a:r>
              <a:rPr dirty="0" sz="2600" spc="-50"/>
              <a:t> </a:t>
            </a:r>
            <a:r>
              <a:rPr dirty="0" sz="2600" spc="-345"/>
              <a:t>DI </a:t>
            </a:r>
            <a:r>
              <a:rPr dirty="0" sz="2600"/>
              <a:t>CONSEGUIMENTO</a:t>
            </a:r>
            <a:r>
              <a:rPr dirty="0" sz="2600" spc="-200"/>
              <a:t> </a:t>
            </a:r>
            <a:r>
              <a:rPr dirty="0" sz="2600" spc="50"/>
              <a:t>(PRECEDENTE</a:t>
            </a:r>
            <a:r>
              <a:rPr dirty="0" sz="2600" spc="-120"/>
              <a:t> </a:t>
            </a:r>
            <a:r>
              <a:rPr dirty="0" sz="2600" spc="95"/>
              <a:t>AL</a:t>
            </a:r>
            <a:r>
              <a:rPr dirty="0" sz="2600" spc="-85"/>
              <a:t> </a:t>
            </a:r>
            <a:r>
              <a:rPr dirty="0" sz="2600"/>
              <a:t>24</a:t>
            </a:r>
            <a:r>
              <a:rPr dirty="0" sz="2600" spc="-35"/>
              <a:t> </a:t>
            </a:r>
            <a:r>
              <a:rPr dirty="0" sz="2600" spc="-90"/>
              <a:t>MAGGIO)</a:t>
            </a:r>
            <a:r>
              <a:rPr dirty="0" sz="2600" spc="-45"/>
              <a:t> </a:t>
            </a:r>
            <a:r>
              <a:rPr dirty="0" sz="2600" spc="125"/>
              <a:t>E</a:t>
            </a:r>
            <a:r>
              <a:rPr dirty="0" sz="2600" spc="-95"/>
              <a:t> </a:t>
            </a:r>
            <a:r>
              <a:rPr dirty="0" sz="2600" spc="50"/>
              <a:t>SUL</a:t>
            </a:r>
            <a:r>
              <a:rPr dirty="0" sz="2600" spc="-80"/>
              <a:t> </a:t>
            </a:r>
            <a:r>
              <a:rPr dirty="0" sz="2600" spc="-40"/>
              <a:t>TIPO</a:t>
            </a:r>
            <a:r>
              <a:rPr dirty="0" sz="2600" spc="-180"/>
              <a:t> </a:t>
            </a:r>
            <a:r>
              <a:rPr dirty="0" sz="2600" spc="-345"/>
              <a:t>DI</a:t>
            </a:r>
            <a:endParaRPr sz="2600"/>
          </a:p>
          <a:p>
            <a:pPr algn="just" marL="12700">
              <a:lnSpc>
                <a:spcPts val="2810"/>
              </a:lnSpc>
            </a:pPr>
            <a:r>
              <a:rPr dirty="0" sz="2600"/>
              <a:t>LICENZA</a:t>
            </a:r>
            <a:r>
              <a:rPr dirty="0" sz="2600" spc="-55"/>
              <a:t> </a:t>
            </a:r>
            <a:r>
              <a:rPr dirty="0" sz="2600" spc="-100"/>
              <a:t>(PILOTA</a:t>
            </a:r>
            <a:r>
              <a:rPr dirty="0" sz="2600" spc="-55"/>
              <a:t> </a:t>
            </a:r>
            <a:r>
              <a:rPr dirty="0" sz="2600" spc="-315"/>
              <a:t>DI</a:t>
            </a:r>
            <a:r>
              <a:rPr dirty="0" sz="2600" spc="-45"/>
              <a:t> </a:t>
            </a:r>
            <a:r>
              <a:rPr dirty="0" sz="2600" spc="-55"/>
              <a:t>LINEA</a:t>
            </a:r>
            <a:r>
              <a:rPr dirty="0" sz="2600" spc="-35"/>
              <a:t> </a:t>
            </a:r>
            <a:r>
              <a:rPr dirty="0" sz="2600" spc="140"/>
              <a:t>O</a:t>
            </a:r>
            <a:r>
              <a:rPr dirty="0" sz="2600" spc="-204"/>
              <a:t> </a:t>
            </a:r>
            <a:r>
              <a:rPr dirty="0" sz="2600" spc="-325"/>
              <a:t>DI</a:t>
            </a:r>
            <a:r>
              <a:rPr dirty="0" sz="2600" spc="-30"/>
              <a:t> </a:t>
            </a:r>
            <a:r>
              <a:rPr dirty="0" sz="2600" spc="-60"/>
              <a:t>AEROMOBILI</a:t>
            </a:r>
            <a:r>
              <a:rPr dirty="0" sz="2600" spc="-70"/>
              <a:t> </a:t>
            </a:r>
            <a:r>
              <a:rPr dirty="0" sz="2600" spc="-10"/>
              <a:t>LEGGERI)</a:t>
            </a:r>
            <a:endParaRPr sz="2600"/>
          </a:p>
        </p:txBody>
      </p:sp>
      <p:sp>
        <p:nvSpPr>
          <p:cNvPr id="4" name="object 4" descr=""/>
          <p:cNvSpPr txBox="1"/>
          <p:nvPr/>
        </p:nvSpPr>
        <p:spPr>
          <a:xfrm>
            <a:off x="288747" y="1867662"/>
            <a:ext cx="5356860" cy="4681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1211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PERSONALEBORDO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1500" spc="-10" b="1">
                <a:latin typeface="Tahoma"/>
                <a:cs typeface="Tahoma"/>
              </a:rPr>
              <a:t>create</a:t>
            </a:r>
            <a:r>
              <a:rPr dirty="0" sz="1500" spc="-75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table</a:t>
            </a:r>
            <a:r>
              <a:rPr dirty="0" sz="1500" spc="-70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PersonaleBordo(</a:t>
            </a:r>
            <a:endParaRPr sz="1500">
              <a:latin typeface="Tahoma"/>
              <a:cs typeface="Tahoma"/>
            </a:endParaRPr>
          </a:p>
          <a:p>
            <a:pPr marL="196850" marR="2127250">
              <a:lnSpc>
                <a:spcPct val="155500"/>
              </a:lnSpc>
              <a:spcBef>
                <a:spcPts val="10"/>
              </a:spcBef>
            </a:pPr>
            <a:r>
              <a:rPr dirty="0" sz="1500" spc="-30" b="1">
                <a:latin typeface="Tahoma"/>
                <a:cs typeface="Tahoma"/>
              </a:rPr>
              <a:t>Matricola</a:t>
            </a:r>
            <a:r>
              <a:rPr dirty="0" sz="1500" spc="-45" b="1">
                <a:latin typeface="Tahoma"/>
                <a:cs typeface="Tahoma"/>
              </a:rPr>
              <a:t> </a:t>
            </a:r>
            <a:r>
              <a:rPr dirty="0" sz="1500" spc="-65" b="1">
                <a:latin typeface="Tahoma"/>
                <a:cs typeface="Tahoma"/>
              </a:rPr>
              <a:t>varchar(7)</a:t>
            </a:r>
            <a:r>
              <a:rPr dirty="0" sz="1500" spc="-20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primary</a:t>
            </a:r>
            <a:r>
              <a:rPr dirty="0" sz="1500" spc="-25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key, </a:t>
            </a:r>
            <a:r>
              <a:rPr dirty="0" sz="1500" spc="-35" b="1">
                <a:latin typeface="Tahoma"/>
                <a:cs typeface="Tahoma"/>
              </a:rPr>
              <a:t>Ruolo</a:t>
            </a:r>
            <a:r>
              <a:rPr dirty="0" sz="1500" spc="-70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varchar(9),</a:t>
            </a:r>
            <a:endParaRPr sz="1500">
              <a:latin typeface="Tahoma"/>
              <a:cs typeface="Tahoma"/>
            </a:endParaRPr>
          </a:p>
          <a:p>
            <a:pPr marL="196850">
              <a:lnSpc>
                <a:spcPct val="100000"/>
              </a:lnSpc>
              <a:spcBef>
                <a:spcPts val="994"/>
              </a:spcBef>
            </a:pPr>
            <a:r>
              <a:rPr dirty="0" sz="1500" spc="-105" b="1">
                <a:latin typeface="Tahoma"/>
                <a:cs typeface="Tahoma"/>
              </a:rPr>
              <a:t>ID_Viag</a:t>
            </a:r>
            <a:r>
              <a:rPr dirty="0" sz="1500" spc="-60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varchar(4),</a:t>
            </a:r>
            <a:endParaRPr sz="1500">
              <a:latin typeface="Tahoma"/>
              <a:cs typeface="Tahoma"/>
            </a:endParaRPr>
          </a:p>
          <a:p>
            <a:pPr marL="196850" marR="3514725">
              <a:lnSpc>
                <a:spcPct val="155300"/>
              </a:lnSpc>
              <a:spcBef>
                <a:spcPts val="15"/>
              </a:spcBef>
            </a:pPr>
            <a:r>
              <a:rPr dirty="0" sz="1500" spc="-35" b="1">
                <a:latin typeface="Tahoma"/>
                <a:cs typeface="Tahoma"/>
              </a:rPr>
              <a:t>Cod_V</a:t>
            </a:r>
            <a:r>
              <a:rPr dirty="0" sz="1500" spc="-70" b="1">
                <a:latin typeface="Tahoma"/>
                <a:cs typeface="Tahoma"/>
              </a:rPr>
              <a:t> varchar(7), </a:t>
            </a:r>
            <a:r>
              <a:rPr dirty="0" sz="1500" spc="-114" b="1">
                <a:latin typeface="Tahoma"/>
                <a:cs typeface="Tahoma"/>
              </a:rPr>
              <a:t>Iata</a:t>
            </a:r>
            <a:r>
              <a:rPr dirty="0" sz="1500" spc="-1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char(3),</a:t>
            </a:r>
            <a:endParaRPr sz="1500">
              <a:latin typeface="Tahoma"/>
              <a:cs typeface="Tahoma"/>
            </a:endParaRPr>
          </a:p>
          <a:p>
            <a:pPr marL="12700" marR="341630" indent="184150">
              <a:lnSpc>
                <a:spcPct val="100000"/>
              </a:lnSpc>
              <a:spcBef>
                <a:spcPts val="994"/>
              </a:spcBef>
            </a:pPr>
            <a:r>
              <a:rPr dirty="0" sz="1500" spc="-35" b="1">
                <a:latin typeface="Tahoma"/>
                <a:cs typeface="Tahoma"/>
              </a:rPr>
              <a:t>constraint</a:t>
            </a:r>
            <a:r>
              <a:rPr dirty="0" sz="1500" spc="-25" b="1">
                <a:latin typeface="Tahoma"/>
                <a:cs typeface="Tahoma"/>
              </a:rPr>
              <a:t> </a:t>
            </a:r>
            <a:r>
              <a:rPr dirty="0" sz="1500" spc="-35" b="1">
                <a:latin typeface="Tahoma"/>
                <a:cs typeface="Tahoma"/>
              </a:rPr>
              <a:t>Ruolo</a:t>
            </a:r>
            <a:r>
              <a:rPr dirty="0" sz="1500" spc="-45" b="1">
                <a:latin typeface="Tahoma"/>
                <a:cs typeface="Tahoma"/>
              </a:rPr>
              <a:t> </a:t>
            </a:r>
            <a:r>
              <a:rPr dirty="0" sz="1500" b="1">
                <a:latin typeface="Tahoma"/>
                <a:cs typeface="Tahoma"/>
              </a:rPr>
              <a:t>check</a:t>
            </a:r>
            <a:r>
              <a:rPr dirty="0" sz="1500" spc="-20" b="1">
                <a:latin typeface="Tahoma"/>
                <a:cs typeface="Tahoma"/>
              </a:rPr>
              <a:t> </a:t>
            </a:r>
            <a:r>
              <a:rPr dirty="0" sz="1500" spc="-60" b="1">
                <a:latin typeface="Tahoma"/>
                <a:cs typeface="Tahoma"/>
              </a:rPr>
              <a:t>(Ruolo</a:t>
            </a:r>
            <a:r>
              <a:rPr dirty="0" sz="1500" spc="-45" b="1">
                <a:latin typeface="Tahoma"/>
                <a:cs typeface="Tahoma"/>
              </a:rPr>
              <a:t> </a:t>
            </a:r>
            <a:r>
              <a:rPr dirty="0" sz="1500" spc="-95" b="1">
                <a:latin typeface="Tahoma"/>
                <a:cs typeface="Tahoma"/>
              </a:rPr>
              <a:t>in</a:t>
            </a:r>
            <a:r>
              <a:rPr dirty="0" sz="1500" spc="-30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('Pilota',</a:t>
            </a:r>
            <a:r>
              <a:rPr dirty="0" sz="1500" spc="-4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'Co-</a:t>
            </a:r>
            <a:r>
              <a:rPr dirty="0" sz="1500" spc="-30" b="1">
                <a:latin typeface="Tahoma"/>
                <a:cs typeface="Tahoma"/>
              </a:rPr>
              <a:t>pilota', </a:t>
            </a:r>
            <a:r>
              <a:rPr dirty="0" sz="1500" spc="-10" b="1">
                <a:latin typeface="Tahoma"/>
                <a:cs typeface="Tahoma"/>
              </a:rPr>
              <a:t>'Hostess')),</a:t>
            </a:r>
            <a:endParaRPr sz="1500">
              <a:latin typeface="Tahoma"/>
              <a:cs typeface="Tahoma"/>
            </a:endParaRPr>
          </a:p>
          <a:p>
            <a:pPr marL="12700" marR="250190" indent="184150">
              <a:lnSpc>
                <a:spcPct val="100000"/>
              </a:lnSpc>
              <a:spcBef>
                <a:spcPts val="1010"/>
              </a:spcBef>
            </a:pPr>
            <a:r>
              <a:rPr dirty="0" sz="1500" spc="-35" b="1">
                <a:latin typeface="Tahoma"/>
                <a:cs typeface="Tahoma"/>
              </a:rPr>
              <a:t>constraint</a:t>
            </a:r>
            <a:r>
              <a:rPr dirty="0" sz="1500" spc="-5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FKID_Viag </a:t>
            </a:r>
            <a:r>
              <a:rPr dirty="0" sz="1500" spc="-35" b="1">
                <a:latin typeface="Tahoma"/>
                <a:cs typeface="Tahoma"/>
              </a:rPr>
              <a:t>foreign </a:t>
            </a:r>
            <a:r>
              <a:rPr dirty="0" sz="1500" spc="-100" b="1">
                <a:latin typeface="Tahoma"/>
                <a:cs typeface="Tahoma"/>
              </a:rPr>
              <a:t>key(ID_Viag)</a:t>
            </a:r>
            <a:r>
              <a:rPr dirty="0" sz="1500" spc="-2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references </a:t>
            </a:r>
            <a:r>
              <a:rPr dirty="0" sz="1500" spc="-35" b="1">
                <a:latin typeface="Tahoma"/>
                <a:cs typeface="Tahoma"/>
              </a:rPr>
              <a:t>Viaggiatori(ID_Viag),</a:t>
            </a:r>
            <a:endParaRPr sz="1500">
              <a:latin typeface="Tahoma"/>
              <a:cs typeface="Tahoma"/>
            </a:endParaRPr>
          </a:p>
          <a:p>
            <a:pPr marL="196850">
              <a:lnSpc>
                <a:spcPct val="100000"/>
              </a:lnSpc>
              <a:spcBef>
                <a:spcPts val="994"/>
              </a:spcBef>
            </a:pPr>
            <a:r>
              <a:rPr dirty="0" sz="1500" spc="-35" b="1">
                <a:latin typeface="Tahoma"/>
                <a:cs typeface="Tahoma"/>
              </a:rPr>
              <a:t>constraint</a:t>
            </a:r>
            <a:r>
              <a:rPr dirty="0" sz="1500" spc="-15" b="1">
                <a:latin typeface="Tahoma"/>
                <a:cs typeface="Tahoma"/>
              </a:rPr>
              <a:t> </a:t>
            </a:r>
            <a:r>
              <a:rPr dirty="0" sz="1500" spc="-20" b="1">
                <a:latin typeface="Tahoma"/>
                <a:cs typeface="Tahoma"/>
              </a:rPr>
              <a:t>FKCod_V</a:t>
            </a:r>
            <a:r>
              <a:rPr dirty="0" sz="1500" spc="-15" b="1">
                <a:latin typeface="Tahoma"/>
                <a:cs typeface="Tahoma"/>
              </a:rPr>
              <a:t> </a:t>
            </a:r>
            <a:r>
              <a:rPr dirty="0" sz="1500" spc="-35" b="1">
                <a:latin typeface="Tahoma"/>
                <a:cs typeface="Tahoma"/>
              </a:rPr>
              <a:t>foreign</a:t>
            </a:r>
            <a:r>
              <a:rPr dirty="0" sz="1500" spc="-40" b="1">
                <a:latin typeface="Tahoma"/>
                <a:cs typeface="Tahoma"/>
              </a:rPr>
              <a:t> </a:t>
            </a:r>
            <a:r>
              <a:rPr dirty="0" sz="1500" spc="-100" b="1">
                <a:latin typeface="Tahoma"/>
                <a:cs typeface="Tahoma"/>
              </a:rPr>
              <a:t>key(Iata,</a:t>
            </a:r>
            <a:r>
              <a:rPr dirty="0" sz="1500" spc="-20" b="1">
                <a:latin typeface="Tahoma"/>
                <a:cs typeface="Tahoma"/>
              </a:rPr>
              <a:t> </a:t>
            </a:r>
            <a:r>
              <a:rPr dirty="0" sz="1500" spc="-60" b="1">
                <a:latin typeface="Tahoma"/>
                <a:cs typeface="Tahoma"/>
              </a:rPr>
              <a:t>Cod_V)</a:t>
            </a:r>
            <a:r>
              <a:rPr dirty="0" sz="1500" spc="-2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references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90" b="1">
                <a:latin typeface="Tahoma"/>
                <a:cs typeface="Tahoma"/>
              </a:rPr>
              <a:t>Volo(Iata,</a:t>
            </a:r>
            <a:r>
              <a:rPr dirty="0" sz="1500" spc="40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Cod_V)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500" spc="-25" b="1">
                <a:latin typeface="Tahoma"/>
                <a:cs typeface="Tahoma"/>
              </a:rPr>
              <a:t>);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LICENZA</a:t>
            </a: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1500" spc="-10"/>
              <a:t>create</a:t>
            </a:r>
            <a:r>
              <a:rPr dirty="0" sz="1500" spc="-75"/>
              <a:t> </a:t>
            </a:r>
            <a:r>
              <a:rPr dirty="0" sz="1500" spc="-30"/>
              <a:t>table</a:t>
            </a:r>
            <a:r>
              <a:rPr dirty="0" sz="1500" spc="-70"/>
              <a:t> </a:t>
            </a:r>
            <a:r>
              <a:rPr dirty="0" sz="1500" spc="-10"/>
              <a:t>Licenza(</a:t>
            </a:r>
            <a:endParaRPr sz="1500"/>
          </a:p>
          <a:p>
            <a:pPr marL="196850" marR="2522220">
              <a:lnSpc>
                <a:spcPct val="155400"/>
              </a:lnSpc>
              <a:spcBef>
                <a:spcPts val="10"/>
              </a:spcBef>
            </a:pPr>
            <a:r>
              <a:rPr dirty="0" sz="1500" spc="-40"/>
              <a:t>Cod_L</a:t>
            </a:r>
            <a:r>
              <a:rPr dirty="0" sz="1500"/>
              <a:t> </a:t>
            </a:r>
            <a:r>
              <a:rPr dirty="0" sz="1500" spc="-60"/>
              <a:t>char(5)</a:t>
            </a:r>
            <a:r>
              <a:rPr dirty="0" sz="1500" spc="-20"/>
              <a:t> </a:t>
            </a:r>
            <a:r>
              <a:rPr dirty="0" sz="1500" spc="-55"/>
              <a:t>primary</a:t>
            </a:r>
            <a:r>
              <a:rPr dirty="0" sz="1500" spc="-40"/>
              <a:t> </a:t>
            </a:r>
            <a:r>
              <a:rPr dirty="0" sz="1500" spc="-60"/>
              <a:t>key, </a:t>
            </a:r>
            <a:r>
              <a:rPr dirty="0" sz="1500" spc="-55"/>
              <a:t>Tipo_L </a:t>
            </a:r>
            <a:r>
              <a:rPr dirty="0" sz="1500" spc="-40"/>
              <a:t>varchar</a:t>
            </a:r>
            <a:r>
              <a:rPr dirty="0" sz="1500" spc="-10"/>
              <a:t> (30), </a:t>
            </a:r>
            <a:r>
              <a:rPr dirty="0" sz="1500" spc="-45"/>
              <a:t>Data_Cons</a:t>
            </a:r>
            <a:r>
              <a:rPr dirty="0" sz="1500" spc="-25"/>
              <a:t> </a:t>
            </a:r>
            <a:r>
              <a:rPr dirty="0" sz="1500" spc="-20"/>
              <a:t>date,</a:t>
            </a:r>
            <a:endParaRPr sz="1500"/>
          </a:p>
          <a:p>
            <a:pPr marL="196850">
              <a:lnSpc>
                <a:spcPct val="100000"/>
              </a:lnSpc>
              <a:spcBef>
                <a:spcPts val="1010"/>
              </a:spcBef>
            </a:pPr>
            <a:r>
              <a:rPr dirty="0" sz="1500" spc="-30"/>
              <a:t>Matricola</a:t>
            </a:r>
            <a:r>
              <a:rPr dirty="0" sz="1500" spc="-65"/>
              <a:t> </a:t>
            </a:r>
            <a:r>
              <a:rPr dirty="0" sz="1500" spc="-10"/>
              <a:t>varchar(7),</a:t>
            </a:r>
            <a:endParaRPr sz="1500"/>
          </a:p>
          <a:p>
            <a:pPr marL="196850">
              <a:lnSpc>
                <a:spcPct val="100000"/>
              </a:lnSpc>
              <a:spcBef>
                <a:spcPts val="994"/>
              </a:spcBef>
            </a:pPr>
            <a:r>
              <a:rPr dirty="0" sz="1500" spc="-35"/>
              <a:t>constraint</a:t>
            </a:r>
            <a:r>
              <a:rPr dirty="0" sz="1500" spc="5"/>
              <a:t> </a:t>
            </a:r>
            <a:r>
              <a:rPr dirty="0" sz="1500" spc="-55"/>
              <a:t>Tipo_L</a:t>
            </a:r>
            <a:r>
              <a:rPr dirty="0" sz="1500" spc="-65"/>
              <a:t> </a:t>
            </a:r>
            <a:r>
              <a:rPr dirty="0" sz="1500" spc="-35"/>
              <a:t>check(Tipo_L</a:t>
            </a:r>
            <a:r>
              <a:rPr dirty="0" sz="1500" spc="-60"/>
              <a:t> </a:t>
            </a:r>
            <a:r>
              <a:rPr dirty="0" sz="1500" spc="-55"/>
              <a:t>in('Pilota</a:t>
            </a:r>
            <a:r>
              <a:rPr dirty="0" sz="1500" spc="-45"/>
              <a:t> </a:t>
            </a:r>
            <a:r>
              <a:rPr dirty="0" sz="1500" spc="-50"/>
              <a:t>di</a:t>
            </a:r>
            <a:r>
              <a:rPr dirty="0" sz="1500"/>
              <a:t> </a:t>
            </a:r>
            <a:r>
              <a:rPr dirty="0" sz="1500" spc="-10"/>
              <a:t>aeromobili</a:t>
            </a:r>
            <a:endParaRPr sz="1500"/>
          </a:p>
          <a:p>
            <a:pPr marL="12700">
              <a:lnSpc>
                <a:spcPct val="100000"/>
              </a:lnSpc>
            </a:pPr>
            <a:r>
              <a:rPr dirty="0" sz="1500" spc="-45"/>
              <a:t>leggeri',</a:t>
            </a:r>
            <a:r>
              <a:rPr dirty="0" sz="1500" spc="-55"/>
              <a:t> </a:t>
            </a:r>
            <a:r>
              <a:rPr dirty="0" sz="1500" spc="-35"/>
              <a:t>'Pilota</a:t>
            </a:r>
            <a:r>
              <a:rPr dirty="0" sz="1500" spc="-75"/>
              <a:t> </a:t>
            </a:r>
            <a:r>
              <a:rPr dirty="0" sz="1500" spc="-50"/>
              <a:t>di </a:t>
            </a:r>
            <a:r>
              <a:rPr dirty="0" sz="1500" spc="-10"/>
              <a:t>linea')),</a:t>
            </a:r>
            <a:endParaRPr sz="1500"/>
          </a:p>
          <a:p>
            <a:pPr marL="12700" marR="688975" indent="184150">
              <a:lnSpc>
                <a:spcPct val="100000"/>
              </a:lnSpc>
              <a:spcBef>
                <a:spcPts val="1000"/>
              </a:spcBef>
            </a:pPr>
            <a:r>
              <a:rPr dirty="0" sz="1500" spc="-35"/>
              <a:t>constraint</a:t>
            </a:r>
            <a:r>
              <a:rPr dirty="0" sz="1500" spc="-15"/>
              <a:t> </a:t>
            </a:r>
            <a:r>
              <a:rPr dirty="0" sz="1500" spc="-45"/>
              <a:t>Data_Cons</a:t>
            </a:r>
            <a:r>
              <a:rPr dirty="0" sz="1500" spc="-60"/>
              <a:t> </a:t>
            </a:r>
            <a:r>
              <a:rPr dirty="0" sz="1500" spc="-20"/>
              <a:t>check </a:t>
            </a:r>
            <a:r>
              <a:rPr dirty="0" sz="1500" spc="-65"/>
              <a:t>(Data_Cons&lt;TO_DATE('24/may/2024</a:t>
            </a:r>
            <a:r>
              <a:rPr dirty="0" sz="1500" spc="85"/>
              <a:t> </a:t>
            </a:r>
            <a:r>
              <a:rPr dirty="0" sz="1500" spc="-10"/>
              <a:t>00:00:00', </a:t>
            </a:r>
            <a:r>
              <a:rPr dirty="0" sz="1500" spc="-55"/>
              <a:t>'dd/mon/yyyy</a:t>
            </a:r>
            <a:r>
              <a:rPr dirty="0" sz="1500" spc="-35"/>
              <a:t> </a:t>
            </a:r>
            <a:r>
              <a:rPr dirty="0" sz="1500" spc="-10"/>
              <a:t>hh24:mi:ss')),</a:t>
            </a:r>
            <a:endParaRPr sz="1500"/>
          </a:p>
          <a:p>
            <a:pPr marL="12700" marR="247015" indent="184150">
              <a:lnSpc>
                <a:spcPct val="100000"/>
              </a:lnSpc>
              <a:spcBef>
                <a:spcPts val="1005"/>
              </a:spcBef>
            </a:pPr>
            <a:r>
              <a:rPr dirty="0" sz="1500" spc="-35"/>
              <a:t>constraint</a:t>
            </a:r>
            <a:r>
              <a:rPr dirty="0" sz="1500" spc="-50"/>
              <a:t> </a:t>
            </a:r>
            <a:r>
              <a:rPr dirty="0" sz="1500"/>
              <a:t>FKMat</a:t>
            </a:r>
            <a:r>
              <a:rPr dirty="0" sz="1500" spc="-45"/>
              <a:t> </a:t>
            </a:r>
            <a:r>
              <a:rPr dirty="0" sz="1500" spc="-35"/>
              <a:t>foreign</a:t>
            </a:r>
            <a:r>
              <a:rPr dirty="0" sz="1500" spc="-60"/>
              <a:t> </a:t>
            </a:r>
            <a:r>
              <a:rPr dirty="0" sz="1500" spc="-50"/>
              <a:t>key(Matricola)</a:t>
            </a:r>
            <a:r>
              <a:rPr dirty="0" sz="1500" spc="-55"/>
              <a:t> </a:t>
            </a:r>
            <a:r>
              <a:rPr dirty="0" sz="1500" spc="-10"/>
              <a:t>references PersonaleBordo(Matricola)</a:t>
            </a:r>
            <a:endParaRPr sz="1500"/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500" spc="-25"/>
              <a:t>);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2109" rIns="0" bIns="0" rtlCol="0" vert="horz">
            <a:spAutoFit/>
          </a:bodyPr>
          <a:lstStyle/>
          <a:p>
            <a:pPr marL="516890" marR="5080">
              <a:lnSpc>
                <a:spcPts val="3890"/>
              </a:lnSpc>
              <a:spcBef>
                <a:spcPts val="585"/>
              </a:spcBef>
            </a:pPr>
            <a:r>
              <a:rPr dirty="0" spc="130"/>
              <a:t>LE</a:t>
            </a:r>
            <a:r>
              <a:rPr dirty="0" spc="-160"/>
              <a:t> </a:t>
            </a:r>
            <a:r>
              <a:rPr dirty="0" spc="90"/>
              <a:t>TABELLE</a:t>
            </a:r>
            <a:r>
              <a:rPr dirty="0" spc="-160"/>
              <a:t> </a:t>
            </a:r>
            <a:r>
              <a:rPr dirty="0" spc="105"/>
              <a:t>PASSEGGERO</a:t>
            </a:r>
            <a:r>
              <a:rPr dirty="0" spc="-275"/>
              <a:t> </a:t>
            </a:r>
            <a:r>
              <a:rPr dirty="0" spc="175"/>
              <a:t>E</a:t>
            </a:r>
            <a:r>
              <a:rPr dirty="0" spc="-160"/>
              <a:t> </a:t>
            </a:r>
            <a:r>
              <a:rPr dirty="0" spc="-10"/>
              <a:t>CARTAIMBARCO </a:t>
            </a:r>
            <a:r>
              <a:rPr dirty="0"/>
              <a:t>NON</a:t>
            </a:r>
            <a:r>
              <a:rPr dirty="0" spc="-135"/>
              <a:t> </a:t>
            </a:r>
            <a:r>
              <a:rPr dirty="0"/>
              <a:t>HANNO</a:t>
            </a:r>
            <a:r>
              <a:rPr dirty="0" spc="-275"/>
              <a:t> </a:t>
            </a:r>
            <a:r>
              <a:rPr dirty="0" spc="-145"/>
              <a:t>VINCOLI</a:t>
            </a:r>
            <a:r>
              <a:rPr dirty="0" spc="-35"/>
              <a:t> </a:t>
            </a:r>
            <a:r>
              <a:rPr dirty="0" spc="-10"/>
              <a:t>PARTICOLARI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88340" y="1867662"/>
            <a:ext cx="4829175" cy="28022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 b="1">
                <a:latin typeface="Tahoma"/>
                <a:cs typeface="Tahoma"/>
              </a:rPr>
              <a:t>PASSEGGERO</a:t>
            </a:r>
            <a:endParaRPr sz="2000">
              <a:latin typeface="Tahoma"/>
              <a:cs typeface="Tahoma"/>
            </a:endParaRPr>
          </a:p>
          <a:p>
            <a:pPr marL="196850" marR="2391410" indent="-184785">
              <a:lnSpc>
                <a:spcPct val="156000"/>
              </a:lnSpc>
              <a:spcBef>
                <a:spcPts val="840"/>
              </a:spcBef>
            </a:pPr>
            <a:r>
              <a:rPr dirty="0" sz="1500" spc="-10" b="1">
                <a:latin typeface="Tahoma"/>
                <a:cs typeface="Tahoma"/>
              </a:rPr>
              <a:t>create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25" b="1">
                <a:latin typeface="Tahoma"/>
                <a:cs typeface="Tahoma"/>
              </a:rPr>
              <a:t>table</a:t>
            </a:r>
            <a:r>
              <a:rPr dirty="0" sz="1500" spc="-7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Passeggero( </a:t>
            </a:r>
            <a:r>
              <a:rPr dirty="0" sz="1500" spc="80" b="1">
                <a:latin typeface="Tahoma"/>
                <a:cs typeface="Tahoma"/>
              </a:rPr>
              <a:t>CF</a:t>
            </a:r>
            <a:r>
              <a:rPr dirty="0" sz="1500" spc="-35" b="1">
                <a:latin typeface="Tahoma"/>
                <a:cs typeface="Tahoma"/>
              </a:rPr>
              <a:t> </a:t>
            </a:r>
            <a:r>
              <a:rPr dirty="0" sz="1500" spc="-85" b="1">
                <a:latin typeface="Tahoma"/>
                <a:cs typeface="Tahoma"/>
              </a:rPr>
              <a:t>char(16)</a:t>
            </a:r>
            <a:r>
              <a:rPr dirty="0" sz="1500" spc="-30" b="1">
                <a:latin typeface="Tahoma"/>
                <a:cs typeface="Tahoma"/>
              </a:rPr>
              <a:t> </a:t>
            </a:r>
            <a:r>
              <a:rPr dirty="0" sz="1500" spc="-50" b="1">
                <a:latin typeface="Tahoma"/>
                <a:cs typeface="Tahoma"/>
              </a:rPr>
              <a:t>primary</a:t>
            </a:r>
            <a:r>
              <a:rPr dirty="0" sz="1500" spc="-15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key,</a:t>
            </a:r>
            <a:endParaRPr sz="1500">
              <a:latin typeface="Tahoma"/>
              <a:cs typeface="Tahoma"/>
            </a:endParaRPr>
          </a:p>
          <a:p>
            <a:pPr marL="196850" marR="1897380">
              <a:lnSpc>
                <a:spcPct val="155300"/>
              </a:lnSpc>
              <a:spcBef>
                <a:spcPts val="5"/>
              </a:spcBef>
            </a:pPr>
            <a:r>
              <a:rPr dirty="0" sz="1500" spc="-40" b="1">
                <a:latin typeface="Tahoma"/>
                <a:cs typeface="Tahoma"/>
              </a:rPr>
              <a:t>N_Passaporto</a:t>
            </a:r>
            <a:r>
              <a:rPr dirty="0" sz="1500" spc="-85" b="1">
                <a:latin typeface="Tahoma"/>
                <a:cs typeface="Tahoma"/>
              </a:rPr>
              <a:t> </a:t>
            </a:r>
            <a:r>
              <a:rPr dirty="0" sz="1500" spc="-50" b="1">
                <a:latin typeface="Tahoma"/>
                <a:cs typeface="Tahoma"/>
              </a:rPr>
              <a:t>char(9)</a:t>
            </a:r>
            <a:r>
              <a:rPr dirty="0" sz="1500" spc="-5" b="1">
                <a:latin typeface="Tahoma"/>
                <a:cs typeface="Tahoma"/>
              </a:rPr>
              <a:t> </a:t>
            </a:r>
            <a:r>
              <a:rPr dirty="0" sz="1500" spc="-50" b="1">
                <a:latin typeface="Tahoma"/>
                <a:cs typeface="Tahoma"/>
              </a:rPr>
              <a:t>unique, </a:t>
            </a:r>
            <a:r>
              <a:rPr dirty="0" sz="1500" spc="-105" b="1">
                <a:latin typeface="Tahoma"/>
                <a:cs typeface="Tahoma"/>
              </a:rPr>
              <a:t>ID_Viag</a:t>
            </a:r>
            <a:r>
              <a:rPr dirty="0" sz="1500" spc="-5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varchar(4),</a:t>
            </a:r>
            <a:endParaRPr sz="1500">
              <a:latin typeface="Tahoma"/>
              <a:cs typeface="Tahoma"/>
            </a:endParaRPr>
          </a:p>
          <a:p>
            <a:pPr marL="12700" marR="5080" indent="184150">
              <a:lnSpc>
                <a:spcPct val="100000"/>
              </a:lnSpc>
              <a:spcBef>
                <a:spcPts val="1010"/>
              </a:spcBef>
            </a:pPr>
            <a:r>
              <a:rPr dirty="0" sz="1500" spc="-35" b="1">
                <a:latin typeface="Tahoma"/>
                <a:cs typeface="Tahoma"/>
              </a:rPr>
              <a:t>constraint </a:t>
            </a:r>
            <a:r>
              <a:rPr dirty="0" sz="1500" b="1">
                <a:latin typeface="Tahoma"/>
                <a:cs typeface="Tahoma"/>
              </a:rPr>
              <a:t>FKViag</a:t>
            </a:r>
            <a:r>
              <a:rPr dirty="0" sz="1500" spc="-60" b="1">
                <a:latin typeface="Tahoma"/>
                <a:cs typeface="Tahoma"/>
              </a:rPr>
              <a:t> </a:t>
            </a:r>
            <a:r>
              <a:rPr dirty="0" sz="1500" spc="-35" b="1">
                <a:latin typeface="Tahoma"/>
                <a:cs typeface="Tahoma"/>
              </a:rPr>
              <a:t>foreign</a:t>
            </a:r>
            <a:r>
              <a:rPr dirty="0" sz="1500" spc="-55" b="1">
                <a:latin typeface="Tahoma"/>
                <a:cs typeface="Tahoma"/>
              </a:rPr>
              <a:t> </a:t>
            </a:r>
            <a:r>
              <a:rPr dirty="0" sz="1500" spc="-100" b="1">
                <a:latin typeface="Tahoma"/>
                <a:cs typeface="Tahoma"/>
              </a:rPr>
              <a:t>key(ID_Viag)</a:t>
            </a:r>
            <a:r>
              <a:rPr dirty="0" sz="1500" spc="-15" b="1">
                <a:latin typeface="Tahoma"/>
                <a:cs typeface="Tahoma"/>
              </a:rPr>
              <a:t> </a:t>
            </a:r>
            <a:r>
              <a:rPr dirty="0" sz="1500" spc="-10" b="1">
                <a:latin typeface="Tahoma"/>
                <a:cs typeface="Tahoma"/>
              </a:rPr>
              <a:t>references </a:t>
            </a:r>
            <a:r>
              <a:rPr dirty="0" sz="1500" spc="-30" b="1">
                <a:latin typeface="Tahoma"/>
                <a:cs typeface="Tahoma"/>
              </a:rPr>
              <a:t>Viaggiatori(ID_Viag)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500" spc="-25" b="1">
                <a:latin typeface="Tahoma"/>
                <a:cs typeface="Tahoma"/>
              </a:rPr>
              <a:t>);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40704" y="1867662"/>
            <a:ext cx="5575935" cy="4399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357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CARTAIMBARCO</a:t>
            </a:r>
            <a:endParaRPr sz="2000">
              <a:latin typeface="Tahoma"/>
              <a:cs typeface="Tahoma"/>
            </a:endParaRPr>
          </a:p>
          <a:p>
            <a:pPr marL="182880" marR="3209925" indent="-170815">
              <a:lnSpc>
                <a:spcPct val="159300"/>
              </a:lnSpc>
              <a:spcBef>
                <a:spcPts val="869"/>
              </a:spcBef>
            </a:pPr>
            <a:r>
              <a:rPr dirty="0" sz="1400" spc="-20" b="1">
                <a:latin typeface="Tahoma"/>
                <a:cs typeface="Tahoma"/>
              </a:rPr>
              <a:t>create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table</a:t>
            </a:r>
            <a:r>
              <a:rPr dirty="0" sz="1400" spc="-65" b="1">
                <a:latin typeface="Tahoma"/>
                <a:cs typeface="Tahoma"/>
              </a:rPr>
              <a:t> </a:t>
            </a:r>
            <a:r>
              <a:rPr dirty="0" sz="1400" spc="-40" b="1">
                <a:latin typeface="Tahoma"/>
                <a:cs typeface="Tahoma"/>
              </a:rPr>
              <a:t>CartaImbarco( </a:t>
            </a:r>
            <a:r>
              <a:rPr dirty="0" sz="1400" spc="-45" b="1">
                <a:latin typeface="Tahoma"/>
                <a:cs typeface="Tahoma"/>
              </a:rPr>
              <a:t>Numero</a:t>
            </a:r>
            <a:r>
              <a:rPr dirty="0" sz="1400" spc="-5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varchar(20),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dirty="0" sz="1400" spc="-60" b="1">
                <a:latin typeface="Tahoma"/>
                <a:cs typeface="Tahoma"/>
              </a:rPr>
              <a:t>N_Posto</a:t>
            </a:r>
            <a:r>
              <a:rPr dirty="0" sz="140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varchar(4),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dirty="0" sz="1400" spc="-75" b="1">
                <a:latin typeface="Tahoma"/>
                <a:cs typeface="Tahoma"/>
              </a:rPr>
              <a:t>Data_V</a:t>
            </a:r>
            <a:r>
              <a:rPr dirty="0" sz="1400" spc="-5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date,</a:t>
            </a:r>
            <a:endParaRPr sz="1400">
              <a:latin typeface="Tahoma"/>
              <a:cs typeface="Tahoma"/>
            </a:endParaRPr>
          </a:p>
          <a:p>
            <a:pPr marL="182880" marR="3853815">
              <a:lnSpc>
                <a:spcPct val="159300"/>
              </a:lnSpc>
            </a:pPr>
            <a:r>
              <a:rPr dirty="0" sz="1400" spc="-30" b="1">
                <a:latin typeface="Tahoma"/>
                <a:cs typeface="Tahoma"/>
              </a:rPr>
              <a:t>Cod_V</a:t>
            </a:r>
            <a:r>
              <a:rPr dirty="0" sz="1400" spc="-75" b="1">
                <a:latin typeface="Tahoma"/>
                <a:cs typeface="Tahoma"/>
              </a:rPr>
              <a:t> </a:t>
            </a:r>
            <a:r>
              <a:rPr dirty="0" sz="1400" spc="-65" b="1">
                <a:latin typeface="Tahoma"/>
                <a:cs typeface="Tahoma"/>
              </a:rPr>
              <a:t>varchar(7), </a:t>
            </a:r>
            <a:r>
              <a:rPr dirty="0" sz="1400" spc="-100" b="1">
                <a:latin typeface="Tahoma"/>
                <a:cs typeface="Tahoma"/>
              </a:rPr>
              <a:t>Iata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char(3),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dirty="0" sz="1400" spc="80" b="1">
                <a:latin typeface="Tahoma"/>
                <a:cs typeface="Tahoma"/>
              </a:rPr>
              <a:t>CF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char(16),</a:t>
            </a:r>
            <a:endParaRPr sz="1400">
              <a:latin typeface="Tahoma"/>
              <a:cs typeface="Tahoma"/>
            </a:endParaRPr>
          </a:p>
          <a:p>
            <a:pPr marL="12700" marR="24130" indent="170180">
              <a:lnSpc>
                <a:spcPct val="100000"/>
              </a:lnSpc>
              <a:spcBef>
                <a:spcPts val="1000"/>
              </a:spcBef>
            </a:pPr>
            <a:r>
              <a:rPr dirty="0" sz="1400" spc="-30" b="1">
                <a:latin typeface="Tahoma"/>
                <a:cs typeface="Tahoma"/>
              </a:rPr>
              <a:t>constraint</a:t>
            </a:r>
            <a:r>
              <a:rPr dirty="0" sz="1400" spc="20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FKCV</a:t>
            </a:r>
            <a:r>
              <a:rPr dirty="0" sz="1400" spc="-30" b="1">
                <a:latin typeface="Tahoma"/>
                <a:cs typeface="Tahoma"/>
              </a:rPr>
              <a:t> </a:t>
            </a:r>
            <a:r>
              <a:rPr dirty="0" sz="1400" spc="-35" b="1">
                <a:latin typeface="Tahoma"/>
                <a:cs typeface="Tahoma"/>
              </a:rPr>
              <a:t>foreign</a:t>
            </a:r>
            <a:r>
              <a:rPr dirty="0" sz="1400" spc="-25" b="1">
                <a:latin typeface="Tahoma"/>
                <a:cs typeface="Tahoma"/>
              </a:rPr>
              <a:t> </a:t>
            </a:r>
            <a:r>
              <a:rPr dirty="0" sz="1400" spc="-85" b="1">
                <a:latin typeface="Tahoma"/>
                <a:cs typeface="Tahoma"/>
              </a:rPr>
              <a:t>key(Iata,</a:t>
            </a:r>
            <a:r>
              <a:rPr dirty="0" sz="1400" spc="-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Cod_V)</a:t>
            </a:r>
            <a:r>
              <a:rPr dirty="0" sz="1400" spc="-20" b="1">
                <a:latin typeface="Tahoma"/>
                <a:cs typeface="Tahoma"/>
              </a:rPr>
              <a:t> references</a:t>
            </a:r>
            <a:r>
              <a:rPr dirty="0" sz="1400" spc="-25" b="1">
                <a:latin typeface="Tahoma"/>
                <a:cs typeface="Tahoma"/>
              </a:rPr>
              <a:t> </a:t>
            </a:r>
            <a:r>
              <a:rPr dirty="0" sz="1400" spc="-55" b="1">
                <a:latin typeface="Tahoma"/>
                <a:cs typeface="Tahoma"/>
              </a:rPr>
              <a:t>Volo(Iata, </a:t>
            </a:r>
            <a:r>
              <a:rPr dirty="0" sz="1400" spc="-10" b="1">
                <a:latin typeface="Tahoma"/>
                <a:cs typeface="Tahoma"/>
              </a:rPr>
              <a:t>Cod_V),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dirty="0" sz="1400" spc="-30" b="1">
                <a:latin typeface="Tahoma"/>
                <a:cs typeface="Tahoma"/>
              </a:rPr>
              <a:t>constraint</a:t>
            </a:r>
            <a:r>
              <a:rPr dirty="0" sz="1400" spc="30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FKCF3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foreign</a:t>
            </a:r>
            <a:r>
              <a:rPr dirty="0" sz="1400" spc="-10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key(CF)</a:t>
            </a:r>
            <a:r>
              <a:rPr dirty="0" sz="1400" spc="5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references</a:t>
            </a:r>
            <a:r>
              <a:rPr dirty="0" sz="1400" spc="-3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Passeggero(CF),</a:t>
            </a:r>
            <a:endParaRPr sz="1400">
              <a:latin typeface="Tahoma"/>
              <a:cs typeface="Tahoma"/>
            </a:endParaRPr>
          </a:p>
          <a:p>
            <a:pPr marL="182880">
              <a:lnSpc>
                <a:spcPct val="100000"/>
              </a:lnSpc>
              <a:spcBef>
                <a:spcPts val="1005"/>
              </a:spcBef>
            </a:pPr>
            <a:r>
              <a:rPr dirty="0" sz="1400" spc="-30" b="1">
                <a:latin typeface="Tahoma"/>
                <a:cs typeface="Tahoma"/>
              </a:rPr>
              <a:t>constraint</a:t>
            </a:r>
            <a:r>
              <a:rPr dirty="0" sz="1400" spc="25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PKCB</a:t>
            </a:r>
            <a:r>
              <a:rPr dirty="0" sz="1400" spc="-30" b="1">
                <a:latin typeface="Tahoma"/>
                <a:cs typeface="Tahoma"/>
              </a:rPr>
              <a:t> </a:t>
            </a:r>
            <a:r>
              <a:rPr dirty="0" sz="1400" spc="-50" b="1">
                <a:latin typeface="Tahoma"/>
                <a:cs typeface="Tahoma"/>
              </a:rPr>
              <a:t>primary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50" b="1">
                <a:latin typeface="Tahoma"/>
                <a:cs typeface="Tahoma"/>
              </a:rPr>
              <a:t>key</a:t>
            </a:r>
            <a:r>
              <a:rPr dirty="0" sz="1400" b="1">
                <a:latin typeface="Tahoma"/>
                <a:cs typeface="Tahoma"/>
              </a:rPr>
              <a:t> </a:t>
            </a:r>
            <a:r>
              <a:rPr dirty="0" sz="1400" spc="-65" b="1">
                <a:latin typeface="Tahoma"/>
                <a:cs typeface="Tahoma"/>
              </a:rPr>
              <a:t>(Numero,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105" b="1">
                <a:latin typeface="Tahoma"/>
                <a:cs typeface="Tahoma"/>
              </a:rPr>
              <a:t>Iata,</a:t>
            </a:r>
            <a:r>
              <a:rPr dirty="0" sz="1400" spc="-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Cod_V)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spc="-25" b="1">
                <a:latin typeface="Tahoma"/>
                <a:cs typeface="Tahoma"/>
              </a:rPr>
              <a:t>);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2109" rIns="0" bIns="0" rtlCol="0" vert="horz">
            <a:spAutoFit/>
          </a:bodyPr>
          <a:lstStyle/>
          <a:p>
            <a:pPr marL="516890" marR="5080">
              <a:lnSpc>
                <a:spcPts val="3890"/>
              </a:lnSpc>
              <a:spcBef>
                <a:spcPts val="585"/>
              </a:spcBef>
            </a:pPr>
            <a:r>
              <a:rPr dirty="0" spc="-819"/>
              <a:t>I</a:t>
            </a:r>
            <a:r>
              <a:rPr dirty="0" spc="-20"/>
              <a:t> </a:t>
            </a:r>
            <a:r>
              <a:rPr dirty="0" spc="-10"/>
              <a:t>DOCUMENTI</a:t>
            </a:r>
            <a:r>
              <a:rPr dirty="0" spc="-5"/>
              <a:t> </a:t>
            </a:r>
            <a:r>
              <a:rPr dirty="0"/>
              <a:t>DEVONO</a:t>
            </a:r>
            <a:r>
              <a:rPr dirty="0" spc="-260"/>
              <a:t> </a:t>
            </a:r>
            <a:r>
              <a:rPr dirty="0" spc="150"/>
              <a:t>ESSERE</a:t>
            </a:r>
            <a:r>
              <a:rPr dirty="0" spc="-145"/>
              <a:t> </a:t>
            </a:r>
            <a:r>
              <a:rPr dirty="0" spc="-110"/>
              <a:t>RILASCIATI </a:t>
            </a:r>
            <a:r>
              <a:rPr dirty="0" spc="65"/>
              <a:t>NECESSARIAMENTE</a:t>
            </a:r>
            <a:r>
              <a:rPr dirty="0" spc="-140"/>
              <a:t> </a:t>
            </a:r>
            <a:r>
              <a:rPr dirty="0"/>
              <a:t>DAL</a:t>
            </a:r>
            <a:r>
              <a:rPr dirty="0" spc="-135"/>
              <a:t> </a:t>
            </a:r>
            <a:r>
              <a:rPr dirty="0" spc="-10"/>
              <a:t>COMUNE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88340" y="1867662"/>
            <a:ext cx="4806950" cy="4045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5" b="1">
                <a:latin typeface="Tahoma"/>
                <a:cs typeface="Tahoma"/>
              </a:rPr>
              <a:t>DOCUMENTO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1700" spc="-20" b="1">
                <a:latin typeface="Tahoma"/>
                <a:cs typeface="Tahoma"/>
              </a:rPr>
              <a:t>create</a:t>
            </a:r>
            <a:r>
              <a:rPr dirty="0" sz="1700" spc="-70" b="1">
                <a:latin typeface="Tahoma"/>
                <a:cs typeface="Tahoma"/>
              </a:rPr>
              <a:t> </a:t>
            </a:r>
            <a:r>
              <a:rPr dirty="0" sz="1700" spc="-40" b="1">
                <a:latin typeface="Tahoma"/>
                <a:cs typeface="Tahoma"/>
              </a:rPr>
              <a:t>table</a:t>
            </a:r>
            <a:r>
              <a:rPr dirty="0" sz="1700" spc="-8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Documento(</a:t>
            </a:r>
            <a:endParaRPr sz="1700">
              <a:latin typeface="Tahoma"/>
              <a:cs typeface="Tahoma"/>
            </a:endParaRPr>
          </a:p>
          <a:p>
            <a:pPr marL="220979" marR="1759585">
              <a:lnSpc>
                <a:spcPts val="3050"/>
              </a:lnSpc>
              <a:spcBef>
                <a:spcPts val="259"/>
              </a:spcBef>
            </a:pPr>
            <a:r>
              <a:rPr dirty="0" sz="1700" spc="-80" b="1">
                <a:latin typeface="Tahoma"/>
                <a:cs typeface="Tahoma"/>
              </a:rPr>
              <a:t>N_Doc</a:t>
            </a:r>
            <a:r>
              <a:rPr dirty="0" sz="1700" spc="-65" b="1">
                <a:latin typeface="Tahoma"/>
                <a:cs typeface="Tahoma"/>
              </a:rPr>
              <a:t> </a:t>
            </a:r>
            <a:r>
              <a:rPr dirty="0" sz="1700" spc="-55" b="1">
                <a:latin typeface="Tahoma"/>
                <a:cs typeface="Tahoma"/>
              </a:rPr>
              <a:t>char(9)</a:t>
            </a:r>
            <a:r>
              <a:rPr dirty="0" sz="1700" spc="-45" b="1">
                <a:latin typeface="Tahoma"/>
                <a:cs typeface="Tahoma"/>
              </a:rPr>
              <a:t> </a:t>
            </a:r>
            <a:r>
              <a:rPr dirty="0" sz="1700" spc="-50" b="1">
                <a:latin typeface="Tahoma"/>
                <a:cs typeface="Tahoma"/>
              </a:rPr>
              <a:t>primary</a:t>
            </a:r>
            <a:r>
              <a:rPr dirty="0" sz="1700" spc="-40" b="1">
                <a:latin typeface="Tahoma"/>
                <a:cs typeface="Tahoma"/>
              </a:rPr>
              <a:t> </a:t>
            </a:r>
            <a:r>
              <a:rPr dirty="0" sz="1700" spc="-85" b="1">
                <a:latin typeface="Tahoma"/>
                <a:cs typeface="Tahoma"/>
              </a:rPr>
              <a:t>key, </a:t>
            </a:r>
            <a:r>
              <a:rPr dirty="0" sz="1700" spc="-80" b="1">
                <a:latin typeface="Tahoma"/>
                <a:cs typeface="Tahoma"/>
              </a:rPr>
              <a:t>Ente_Ril</a:t>
            </a:r>
            <a:r>
              <a:rPr dirty="0" sz="170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char(6),</a:t>
            </a:r>
            <a:endParaRPr sz="1700">
              <a:latin typeface="Tahoma"/>
              <a:cs typeface="Tahoma"/>
            </a:endParaRPr>
          </a:p>
          <a:p>
            <a:pPr marL="220979">
              <a:lnSpc>
                <a:spcPct val="100000"/>
              </a:lnSpc>
              <a:spcBef>
                <a:spcPts val="725"/>
              </a:spcBef>
            </a:pPr>
            <a:r>
              <a:rPr dirty="0" sz="1700" spc="-45" b="1">
                <a:latin typeface="Tahoma"/>
                <a:cs typeface="Tahoma"/>
              </a:rPr>
              <a:t>Data_Scad</a:t>
            </a:r>
            <a:r>
              <a:rPr dirty="0" sz="1700" spc="-4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date,</a:t>
            </a:r>
            <a:endParaRPr sz="1700">
              <a:latin typeface="Tahoma"/>
              <a:cs typeface="Tahoma"/>
            </a:endParaRPr>
          </a:p>
          <a:p>
            <a:pPr marL="220979">
              <a:lnSpc>
                <a:spcPct val="100000"/>
              </a:lnSpc>
              <a:spcBef>
                <a:spcPts val="994"/>
              </a:spcBef>
            </a:pPr>
            <a:r>
              <a:rPr dirty="0" sz="1700" spc="100" b="1">
                <a:latin typeface="Tahoma"/>
                <a:cs typeface="Tahoma"/>
              </a:rPr>
              <a:t>CF</a:t>
            </a:r>
            <a:r>
              <a:rPr dirty="0" sz="1700" spc="-5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char(16),</a:t>
            </a:r>
            <a:endParaRPr sz="1700">
              <a:latin typeface="Tahoma"/>
              <a:cs typeface="Tahoma"/>
            </a:endParaRPr>
          </a:p>
          <a:p>
            <a:pPr marL="220979">
              <a:lnSpc>
                <a:spcPct val="100000"/>
              </a:lnSpc>
              <a:spcBef>
                <a:spcPts val="1010"/>
              </a:spcBef>
            </a:pPr>
            <a:r>
              <a:rPr dirty="0" sz="1700" spc="-40" b="1">
                <a:latin typeface="Tahoma"/>
                <a:cs typeface="Tahoma"/>
              </a:rPr>
              <a:t>constraint</a:t>
            </a:r>
            <a:r>
              <a:rPr dirty="0" sz="1700" spc="-30" b="1">
                <a:latin typeface="Tahoma"/>
                <a:cs typeface="Tahoma"/>
              </a:rPr>
              <a:t> </a:t>
            </a:r>
            <a:r>
              <a:rPr dirty="0" sz="1700" spc="-80" b="1">
                <a:latin typeface="Tahoma"/>
                <a:cs typeface="Tahoma"/>
              </a:rPr>
              <a:t>Ente_Ril</a:t>
            </a:r>
            <a:r>
              <a:rPr dirty="0" sz="1700" spc="-15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check(Ente_Ril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latin typeface="Tahoma"/>
                <a:cs typeface="Tahoma"/>
              </a:rPr>
              <a:t>in('Comune')),</a:t>
            </a:r>
            <a:endParaRPr sz="1700">
              <a:latin typeface="Tahoma"/>
              <a:cs typeface="Tahoma"/>
            </a:endParaRPr>
          </a:p>
          <a:p>
            <a:pPr marL="12700" marR="5080" indent="208279">
              <a:lnSpc>
                <a:spcPct val="100000"/>
              </a:lnSpc>
              <a:spcBef>
                <a:spcPts val="994"/>
              </a:spcBef>
            </a:pPr>
            <a:r>
              <a:rPr dirty="0" sz="1700" spc="-40" b="1">
                <a:latin typeface="Tahoma"/>
                <a:cs typeface="Tahoma"/>
              </a:rPr>
              <a:t>constraint</a:t>
            </a:r>
            <a:r>
              <a:rPr dirty="0" sz="1700" spc="-50" b="1">
                <a:latin typeface="Tahoma"/>
                <a:cs typeface="Tahoma"/>
              </a:rPr>
              <a:t> </a:t>
            </a:r>
            <a:r>
              <a:rPr dirty="0" sz="1700" spc="60" b="1">
                <a:latin typeface="Tahoma"/>
                <a:cs typeface="Tahoma"/>
              </a:rPr>
              <a:t>FKCF</a:t>
            </a:r>
            <a:r>
              <a:rPr dirty="0" sz="1700" spc="-95" b="1">
                <a:latin typeface="Tahoma"/>
                <a:cs typeface="Tahoma"/>
              </a:rPr>
              <a:t> </a:t>
            </a:r>
            <a:r>
              <a:rPr dirty="0" sz="1700" spc="-40" b="1">
                <a:latin typeface="Tahoma"/>
                <a:cs typeface="Tahoma"/>
              </a:rPr>
              <a:t>foreign</a:t>
            </a:r>
            <a:r>
              <a:rPr dirty="0" sz="1700" spc="-75" b="1">
                <a:latin typeface="Tahoma"/>
                <a:cs typeface="Tahoma"/>
              </a:rPr>
              <a:t> </a:t>
            </a:r>
            <a:r>
              <a:rPr dirty="0" sz="1700" spc="-30" b="1">
                <a:latin typeface="Tahoma"/>
                <a:cs typeface="Tahoma"/>
              </a:rPr>
              <a:t>key(CF)</a:t>
            </a:r>
            <a:r>
              <a:rPr dirty="0" sz="1700" spc="-45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references Passeggero(CF)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700" spc="-25" b="1">
                <a:latin typeface="Tahoma"/>
                <a:cs typeface="Tahoma"/>
              </a:rPr>
              <a:t>);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HABAGAGLIO</a:t>
            </a:r>
          </a:p>
          <a:p>
            <a:pPr marL="220979" marR="2360295" indent="-208915">
              <a:lnSpc>
                <a:spcPct val="148800"/>
              </a:lnSpc>
              <a:spcBef>
                <a:spcPts val="844"/>
              </a:spcBef>
            </a:pPr>
            <a:r>
              <a:rPr dirty="0" sz="1700" spc="-20"/>
              <a:t>create</a:t>
            </a:r>
            <a:r>
              <a:rPr dirty="0" sz="1700" spc="-70"/>
              <a:t> </a:t>
            </a:r>
            <a:r>
              <a:rPr dirty="0" sz="1700" spc="-40"/>
              <a:t>table</a:t>
            </a:r>
            <a:r>
              <a:rPr dirty="0" sz="1700" spc="-80"/>
              <a:t> </a:t>
            </a:r>
            <a:r>
              <a:rPr dirty="0" sz="1700" spc="-45"/>
              <a:t>HaBagaglio( </a:t>
            </a:r>
            <a:r>
              <a:rPr dirty="0" sz="1700" spc="100"/>
              <a:t>CF</a:t>
            </a:r>
            <a:r>
              <a:rPr dirty="0" sz="1700" spc="-55"/>
              <a:t> </a:t>
            </a:r>
            <a:r>
              <a:rPr dirty="0" sz="1700" spc="-10"/>
              <a:t>char(16),</a:t>
            </a:r>
            <a:endParaRPr sz="1700"/>
          </a:p>
          <a:p>
            <a:pPr marL="220979">
              <a:lnSpc>
                <a:spcPct val="100000"/>
              </a:lnSpc>
              <a:spcBef>
                <a:spcPts val="1015"/>
              </a:spcBef>
            </a:pPr>
            <a:r>
              <a:rPr dirty="0" sz="1700" spc="-75"/>
              <a:t>Tag</a:t>
            </a:r>
            <a:r>
              <a:rPr dirty="0" sz="1700" spc="-35"/>
              <a:t> </a:t>
            </a:r>
            <a:r>
              <a:rPr dirty="0" sz="1700" spc="-20"/>
              <a:t>varchar(12),</a:t>
            </a:r>
            <a:endParaRPr sz="1700"/>
          </a:p>
          <a:p>
            <a:pPr marL="12700" marR="34290" indent="208279">
              <a:lnSpc>
                <a:spcPct val="100000"/>
              </a:lnSpc>
              <a:spcBef>
                <a:spcPts val="994"/>
              </a:spcBef>
            </a:pPr>
            <a:r>
              <a:rPr dirty="0" sz="1700" spc="-40"/>
              <a:t>constraint</a:t>
            </a:r>
            <a:r>
              <a:rPr dirty="0" sz="1700"/>
              <a:t> FKCF2</a:t>
            </a:r>
            <a:r>
              <a:rPr dirty="0" sz="1700" spc="-50"/>
              <a:t> </a:t>
            </a:r>
            <a:r>
              <a:rPr dirty="0" sz="1700" spc="-40"/>
              <a:t>foreign</a:t>
            </a:r>
            <a:r>
              <a:rPr dirty="0" sz="1700" spc="-20"/>
              <a:t> </a:t>
            </a:r>
            <a:r>
              <a:rPr dirty="0" sz="1700" spc="-35"/>
              <a:t>key(CF)</a:t>
            </a:r>
            <a:r>
              <a:rPr dirty="0" sz="1700" spc="10"/>
              <a:t> </a:t>
            </a:r>
            <a:r>
              <a:rPr dirty="0" sz="1700" spc="-10"/>
              <a:t>references Passeggero(CF),</a:t>
            </a:r>
            <a:endParaRPr sz="1700"/>
          </a:p>
          <a:p>
            <a:pPr marL="220979">
              <a:lnSpc>
                <a:spcPct val="100000"/>
              </a:lnSpc>
              <a:spcBef>
                <a:spcPts val="994"/>
              </a:spcBef>
            </a:pPr>
            <a:r>
              <a:rPr dirty="0" sz="1700" spc="-40"/>
              <a:t>constraint</a:t>
            </a:r>
            <a:r>
              <a:rPr dirty="0" sz="1700" spc="-50"/>
              <a:t> </a:t>
            </a:r>
            <a:r>
              <a:rPr dirty="0" sz="1700"/>
              <a:t>FKTag</a:t>
            </a:r>
            <a:r>
              <a:rPr dirty="0" sz="1700" spc="-80"/>
              <a:t> </a:t>
            </a:r>
            <a:r>
              <a:rPr dirty="0" sz="1700" spc="-40"/>
              <a:t>foreign</a:t>
            </a:r>
            <a:r>
              <a:rPr dirty="0" sz="1700" spc="-65"/>
              <a:t> </a:t>
            </a:r>
            <a:r>
              <a:rPr dirty="0" sz="1700" spc="-95"/>
              <a:t>key(Tag)</a:t>
            </a:r>
            <a:r>
              <a:rPr dirty="0" sz="1700" spc="-45"/>
              <a:t> </a:t>
            </a:r>
            <a:r>
              <a:rPr dirty="0" sz="1700" spc="-10"/>
              <a:t>references</a:t>
            </a:r>
            <a:endParaRPr sz="1700"/>
          </a:p>
          <a:p>
            <a:pPr marL="12700">
              <a:lnSpc>
                <a:spcPct val="100000"/>
              </a:lnSpc>
            </a:pPr>
            <a:r>
              <a:rPr dirty="0" sz="1700" spc="-10"/>
              <a:t>Bagaglio(Tag),</a:t>
            </a:r>
            <a:endParaRPr sz="1700"/>
          </a:p>
          <a:p>
            <a:pPr marL="220979">
              <a:lnSpc>
                <a:spcPct val="100000"/>
              </a:lnSpc>
              <a:spcBef>
                <a:spcPts val="1010"/>
              </a:spcBef>
            </a:pPr>
            <a:r>
              <a:rPr dirty="0" sz="1700" spc="-40"/>
              <a:t>constraint</a:t>
            </a:r>
            <a:r>
              <a:rPr dirty="0" sz="1700" spc="-25"/>
              <a:t> </a:t>
            </a:r>
            <a:r>
              <a:rPr dirty="0" sz="1700"/>
              <a:t>PKHB</a:t>
            </a:r>
            <a:r>
              <a:rPr dirty="0" sz="1700" spc="-50"/>
              <a:t> primary </a:t>
            </a:r>
            <a:r>
              <a:rPr dirty="0" sz="1700" spc="-55"/>
              <a:t>key(CF,</a:t>
            </a:r>
            <a:r>
              <a:rPr dirty="0" sz="1700" spc="-15"/>
              <a:t> </a:t>
            </a:r>
            <a:r>
              <a:rPr dirty="0" sz="1700" spc="-20"/>
              <a:t>Tag)</a:t>
            </a:r>
            <a:endParaRPr sz="1700"/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700" spc="-25"/>
              <a:t>);</a:t>
            </a:r>
            <a:endParaRPr sz="1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99617"/>
            <a:ext cx="25450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BIGLIETTO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1589633"/>
            <a:ext cx="8725535" cy="4648835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2000" spc="-65">
                <a:latin typeface="Verdana"/>
                <a:cs typeface="Verdana"/>
              </a:rPr>
              <a:t>create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80">
                <a:latin typeface="Verdana"/>
                <a:cs typeface="Verdana"/>
              </a:rPr>
              <a:t>table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Biglietto(</a:t>
            </a:r>
            <a:endParaRPr sz="2000">
              <a:latin typeface="Verdana"/>
              <a:cs typeface="Verdana"/>
            </a:endParaRPr>
          </a:p>
          <a:p>
            <a:pPr marL="285115" marR="4739640">
              <a:lnSpc>
                <a:spcPts val="3650"/>
              </a:lnSpc>
              <a:spcBef>
                <a:spcPts val="315"/>
              </a:spcBef>
            </a:pPr>
            <a:r>
              <a:rPr dirty="0" sz="2000" spc="-85">
                <a:latin typeface="Verdana"/>
                <a:cs typeface="Verdana"/>
              </a:rPr>
              <a:t>Cod_B</a:t>
            </a:r>
            <a:r>
              <a:rPr dirty="0" sz="2000" spc="-120">
                <a:latin typeface="Verdana"/>
                <a:cs typeface="Verdana"/>
              </a:rPr>
              <a:t> varchar(20)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 spc="-135">
                <a:latin typeface="Verdana"/>
                <a:cs typeface="Verdana"/>
              </a:rPr>
              <a:t>primary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 spc="-160">
                <a:latin typeface="Verdana"/>
                <a:cs typeface="Verdana"/>
              </a:rPr>
              <a:t>key, </a:t>
            </a:r>
            <a:r>
              <a:rPr dirty="0" sz="2000" spc="-20">
                <a:latin typeface="Verdana"/>
                <a:cs typeface="Verdana"/>
              </a:rPr>
              <a:t>Classe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 spc="-70">
                <a:latin typeface="Verdana"/>
                <a:cs typeface="Verdana"/>
              </a:rPr>
              <a:t>char(1),</a:t>
            </a:r>
            <a:endParaRPr sz="2000">
              <a:latin typeface="Verdana"/>
              <a:cs typeface="Verdana"/>
            </a:endParaRPr>
          </a:p>
          <a:p>
            <a:pPr marL="285115">
              <a:lnSpc>
                <a:spcPct val="100000"/>
              </a:lnSpc>
              <a:spcBef>
                <a:spcPts val="905"/>
              </a:spcBef>
            </a:pPr>
            <a:r>
              <a:rPr dirty="0" sz="2000" spc="-95">
                <a:latin typeface="Verdana"/>
                <a:cs typeface="Verdana"/>
              </a:rPr>
              <a:t>Cod_V</a:t>
            </a:r>
            <a:r>
              <a:rPr dirty="0" sz="2000" spc="-190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varchar(7),</a:t>
            </a:r>
            <a:endParaRPr sz="2000">
              <a:latin typeface="Verdana"/>
              <a:cs typeface="Verdana"/>
            </a:endParaRPr>
          </a:p>
          <a:p>
            <a:pPr marL="285115" marR="6998334">
              <a:lnSpc>
                <a:spcPts val="3650"/>
              </a:lnSpc>
              <a:spcBef>
                <a:spcPts val="315"/>
              </a:spcBef>
            </a:pPr>
            <a:r>
              <a:rPr dirty="0" sz="2000" spc="-160">
                <a:latin typeface="Verdana"/>
                <a:cs typeface="Verdana"/>
              </a:rPr>
              <a:t>Iata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-114">
                <a:latin typeface="Verdana"/>
                <a:cs typeface="Verdana"/>
              </a:rPr>
              <a:t>char(3), </a:t>
            </a:r>
            <a:r>
              <a:rPr dirty="0" sz="2000" spc="95">
                <a:latin typeface="Verdana"/>
                <a:cs typeface="Verdana"/>
              </a:rPr>
              <a:t>CF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170">
                <a:latin typeface="Verdana"/>
                <a:cs typeface="Verdana"/>
              </a:rPr>
              <a:t>char(16),</a:t>
            </a:r>
            <a:endParaRPr sz="2000">
              <a:latin typeface="Verdana"/>
              <a:cs typeface="Verdana"/>
            </a:endParaRPr>
          </a:p>
          <a:p>
            <a:pPr marL="285115">
              <a:lnSpc>
                <a:spcPct val="100000"/>
              </a:lnSpc>
              <a:spcBef>
                <a:spcPts val="910"/>
              </a:spcBef>
            </a:pPr>
            <a:r>
              <a:rPr dirty="0" sz="2000" spc="-80">
                <a:latin typeface="Verdana"/>
                <a:cs typeface="Verdana"/>
              </a:rPr>
              <a:t>constraint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Classe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check(Classe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-125">
                <a:latin typeface="Verdana"/>
                <a:cs typeface="Verdana"/>
              </a:rPr>
              <a:t>in</a:t>
            </a:r>
            <a:r>
              <a:rPr dirty="0" sz="2000" spc="-145">
                <a:latin typeface="Verdana"/>
                <a:cs typeface="Verdana"/>
              </a:rPr>
              <a:t> ('J', </a:t>
            </a:r>
            <a:r>
              <a:rPr dirty="0" sz="2000" spc="-135">
                <a:latin typeface="Verdana"/>
                <a:cs typeface="Verdana"/>
              </a:rPr>
              <a:t>'F',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'Y')),</a:t>
            </a:r>
            <a:endParaRPr sz="2000">
              <a:latin typeface="Verdana"/>
              <a:cs typeface="Verdana"/>
            </a:endParaRPr>
          </a:p>
          <a:p>
            <a:pPr marL="285115">
              <a:lnSpc>
                <a:spcPct val="100000"/>
              </a:lnSpc>
              <a:spcBef>
                <a:spcPts val="1235"/>
              </a:spcBef>
            </a:pPr>
            <a:r>
              <a:rPr dirty="0" sz="2000" spc="-80">
                <a:latin typeface="Verdana"/>
                <a:cs typeface="Verdana"/>
              </a:rPr>
              <a:t>constraint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FKCV3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 spc="-85">
                <a:latin typeface="Verdana"/>
                <a:cs typeface="Verdana"/>
              </a:rPr>
              <a:t>foreign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75">
                <a:latin typeface="Verdana"/>
                <a:cs typeface="Verdana"/>
              </a:rPr>
              <a:t>key(Iata,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125">
                <a:latin typeface="Verdana"/>
                <a:cs typeface="Verdana"/>
              </a:rPr>
              <a:t>Cod_V)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references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 spc="-155">
                <a:latin typeface="Verdana"/>
                <a:cs typeface="Verdana"/>
              </a:rPr>
              <a:t>Volo(Iata,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 spc="-80">
                <a:latin typeface="Verdana"/>
                <a:cs typeface="Verdana"/>
              </a:rPr>
              <a:t>Cod_V),</a:t>
            </a:r>
            <a:endParaRPr sz="2000">
              <a:latin typeface="Verdana"/>
              <a:cs typeface="Verdana"/>
            </a:endParaRPr>
          </a:p>
          <a:p>
            <a:pPr marL="285115">
              <a:lnSpc>
                <a:spcPct val="100000"/>
              </a:lnSpc>
              <a:spcBef>
                <a:spcPts val="1250"/>
              </a:spcBef>
            </a:pPr>
            <a:r>
              <a:rPr dirty="0" sz="2000" spc="-80">
                <a:latin typeface="Verdana"/>
                <a:cs typeface="Verdana"/>
              </a:rPr>
              <a:t>constraint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FKCF5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85">
                <a:latin typeface="Verdana"/>
                <a:cs typeface="Verdana"/>
              </a:rPr>
              <a:t>foreign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 spc="-100">
                <a:latin typeface="Verdana"/>
                <a:cs typeface="Verdana"/>
              </a:rPr>
              <a:t>key(CF)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references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Passeggero(CF)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000" spc="-395">
                <a:latin typeface="Verdana"/>
                <a:cs typeface="Verdana"/>
              </a:rPr>
              <a:t>);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15761" y="694182"/>
            <a:ext cx="4075429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ESSERE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J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(CLASSE</a:t>
            </a:r>
            <a:r>
              <a:rPr dirty="0" u="sng" sz="18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BUSINESS),</a:t>
            </a:r>
            <a:r>
              <a:rPr dirty="0" u="sng" sz="1800" spc="-1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Y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(SECONDA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CLASSE)</a:t>
            </a:r>
            <a:r>
              <a:rPr dirty="0" u="sng" sz="1800" spc="-1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800" spc="-1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</a:t>
            </a:r>
            <a:r>
              <a:rPr dirty="0" u="sng" sz="1800" spc="-1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(ECONOMY)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3011" y="2129027"/>
            <a:ext cx="5006340" cy="2599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718"/>
            <a:ext cx="4684776" cy="42975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764790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105"/>
              <a:t>SINTESI</a:t>
            </a:r>
            <a:r>
              <a:rPr dirty="0" spc="-125"/>
              <a:t> </a:t>
            </a:r>
            <a:r>
              <a:rPr dirty="0" spc="-190"/>
              <a:t>DEI </a:t>
            </a:r>
            <a:r>
              <a:rPr dirty="0" spc="-75"/>
              <a:t>REQUISITI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110096" y="557530"/>
            <a:ext cx="517461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>
                <a:latin typeface="Segoe UI Symbol"/>
                <a:cs typeface="Segoe UI Symbol"/>
              </a:rPr>
              <a:t>Si </a:t>
            </a:r>
            <a:r>
              <a:rPr dirty="0" sz="1500" spc="-20">
                <a:latin typeface="Segoe UI Symbol"/>
                <a:cs typeface="Segoe UI Symbol"/>
              </a:rPr>
              <a:t>vuole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realizzare</a:t>
            </a:r>
            <a:r>
              <a:rPr dirty="0" sz="1500">
                <a:latin typeface="Segoe UI Symbol"/>
                <a:cs typeface="Segoe UI Symbol"/>
              </a:rPr>
              <a:t> un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55">
                <a:latin typeface="Segoe UI Symbol"/>
                <a:cs typeface="Segoe UI Symbol"/>
              </a:rPr>
              <a:t>database</a:t>
            </a:r>
            <a:r>
              <a:rPr dirty="0" sz="1500">
                <a:latin typeface="Segoe UI Symbol"/>
                <a:cs typeface="Segoe UI Symbol"/>
              </a:rPr>
              <a:t> che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rappresenti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informazioni </a:t>
            </a:r>
            <a:r>
              <a:rPr dirty="0" sz="1500">
                <a:latin typeface="Segoe UI Symbol"/>
                <a:cs typeface="Segoe UI Symbol"/>
              </a:rPr>
              <a:t>più</a:t>
            </a:r>
            <a:r>
              <a:rPr dirty="0" sz="1500" spc="-4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importanti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degli</a:t>
            </a:r>
            <a:r>
              <a:rPr dirty="0" sz="1500" spc="-5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aeroporti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nazionali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ed</a:t>
            </a:r>
            <a:r>
              <a:rPr dirty="0" sz="1500" spc="-5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internazionali,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quali </a:t>
            </a:r>
            <a:r>
              <a:rPr dirty="0" sz="1500" spc="-35">
                <a:latin typeface="Segoe UI Symbol"/>
                <a:cs typeface="Segoe UI Symbol"/>
              </a:rPr>
              <a:t>organizzazione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dei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voli,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gestione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personale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identificazione </a:t>
            </a:r>
            <a:r>
              <a:rPr dirty="0" sz="1500">
                <a:latin typeface="Segoe UI Symbol"/>
                <a:cs typeface="Segoe UI Symbol"/>
              </a:rPr>
              <a:t>dei</a:t>
            </a:r>
            <a:r>
              <a:rPr dirty="0" sz="1500" spc="-5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passeggeri.</a:t>
            </a:r>
            <a:endParaRPr sz="1500">
              <a:latin typeface="Segoe UI Symbol"/>
              <a:cs typeface="Segoe UI 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10096" y="1792350"/>
            <a:ext cx="5377180" cy="425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085">
              <a:lnSpc>
                <a:spcPct val="110000"/>
              </a:lnSpc>
              <a:spcBef>
                <a:spcPts val="100"/>
              </a:spcBef>
            </a:pPr>
            <a:r>
              <a:rPr dirty="0" sz="1500" spc="60">
                <a:latin typeface="Segoe UI Symbol"/>
                <a:cs typeface="Segoe UI Symbol"/>
              </a:rPr>
              <a:t>Gli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aeroporti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 spc="-10">
                <a:latin typeface="Segoe UI Symbol"/>
                <a:cs typeface="Segoe UI Symbol"/>
              </a:rPr>
              <a:t> identificati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codice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univoco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denominato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Icao</a:t>
            </a:r>
            <a:r>
              <a:rPr dirty="0" sz="1500">
                <a:latin typeface="Segoe UI Symbol"/>
                <a:cs typeface="Segoe UI Symbol"/>
              </a:rPr>
              <a:t>.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>
                <a:latin typeface="Segoe UI Symbol"/>
                <a:cs typeface="Segoe UI Symbol"/>
              </a:rPr>
              <a:t> ciascun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 spc="-55">
                <a:latin typeface="Segoe UI Symbol"/>
                <a:cs typeface="Segoe UI Symbol"/>
              </a:rPr>
              <a:t>aeroporto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interessa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numero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10">
                <a:latin typeface="Segoe UI Symbol"/>
                <a:cs typeface="Segoe UI Symbol"/>
              </a:rPr>
              <a:t> piste,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 città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di </a:t>
            </a:r>
            <a:r>
              <a:rPr dirty="0" sz="1500" spc="-45">
                <a:latin typeface="Segoe UI Symbol"/>
                <a:cs typeface="Segoe UI Symbol"/>
              </a:rPr>
              <a:t>appartenenza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numeri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telefono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aziendali.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70">
                <a:latin typeface="Segoe UI Symbol"/>
                <a:cs typeface="Segoe UI Symbol"/>
              </a:rPr>
              <a:t>Tra</a:t>
            </a:r>
            <a:r>
              <a:rPr dirty="0" sz="1500">
                <a:latin typeface="Segoe UI Symbol"/>
                <a:cs typeface="Segoe UI Symbol"/>
              </a:rPr>
              <a:t> gli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altri </a:t>
            </a:r>
            <a:r>
              <a:rPr dirty="0" sz="1500" spc="-35">
                <a:latin typeface="Segoe UI Symbol"/>
                <a:cs typeface="Segoe UI Symbol"/>
              </a:rPr>
              <a:t>contatti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posseduti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 spc="-50">
                <a:latin typeface="Segoe UI Symbol"/>
                <a:cs typeface="Segoe UI Symbol"/>
              </a:rPr>
              <a:t>dall’aeroporto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vi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l’email,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fax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u="sng" sz="1500" spc="10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PEC</a:t>
            </a:r>
            <a:r>
              <a:rPr dirty="0" sz="1500" spc="10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univoca.</a:t>
            </a:r>
            <a:endParaRPr sz="1500">
              <a:latin typeface="Segoe UI Symbol"/>
              <a:cs typeface="Segoe UI Symbol"/>
            </a:endParaRPr>
          </a:p>
          <a:p>
            <a:pPr algn="just" marL="12700" marR="51435">
              <a:lnSpc>
                <a:spcPct val="110000"/>
              </a:lnSpc>
              <a:spcBef>
                <a:spcPts val="1800"/>
              </a:spcBef>
            </a:pPr>
            <a:r>
              <a:rPr dirty="0" sz="1500">
                <a:latin typeface="Segoe UI Symbol"/>
                <a:cs typeface="Segoe UI Symbol"/>
              </a:rPr>
              <a:t>Negli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aeroporti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70">
                <a:latin typeface="Segoe UI Symbol"/>
                <a:cs typeface="Segoe UI Symbol"/>
              </a:rPr>
              <a:t>vengono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gestiti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arrivi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partenze,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organizzando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in </a:t>
            </a:r>
            <a:r>
              <a:rPr dirty="0" sz="1500" spc="-20">
                <a:latin typeface="Segoe UI Symbol"/>
                <a:cs typeface="Segoe UI Symbol"/>
              </a:rPr>
              <a:t>maniera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opportuna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voli.</a:t>
            </a:r>
            <a:endParaRPr sz="1500">
              <a:latin typeface="Segoe UI Symbol"/>
              <a:cs typeface="Segoe UI Symbol"/>
            </a:endParaRPr>
          </a:p>
          <a:p>
            <a:pPr algn="just" marL="12700" marR="5080">
              <a:lnSpc>
                <a:spcPct val="110000"/>
              </a:lnSpc>
            </a:pP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ciascun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volo,</a:t>
            </a:r>
            <a:r>
              <a:rPr dirty="0" sz="1500" spc="-4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identificato</a:t>
            </a:r>
            <a:r>
              <a:rPr dirty="0" sz="1500">
                <a:latin typeface="Segoe UI Symbol"/>
                <a:cs typeface="Segoe UI Symbol"/>
              </a:rPr>
              <a:t> da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codice</a:t>
            </a:r>
            <a:r>
              <a:rPr dirty="0" sz="1500" spc="-10">
                <a:latin typeface="Segoe UI Symbol"/>
                <a:cs typeface="Segoe UI Symbol"/>
              </a:rPr>
              <a:t>,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si</a:t>
            </a:r>
            <a:r>
              <a:rPr dirty="0" sz="1500" spc="-20">
                <a:latin typeface="Segoe UI Symbol"/>
                <a:cs typeface="Segoe UI Symbol"/>
              </a:rPr>
              <a:t> vuole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conoscerne: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la </a:t>
            </a:r>
            <a:r>
              <a:rPr dirty="0" sz="1500" spc="-20">
                <a:latin typeface="Segoe UI Symbol"/>
                <a:cs typeface="Segoe UI Symbol"/>
              </a:rPr>
              <a:t>durata,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gli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orari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arrivi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30">
                <a:latin typeface="Segoe UI Symbol"/>
                <a:cs typeface="Segoe UI Symbol"/>
              </a:rPr>
              <a:t> partenze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previsti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ma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anche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effettivi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</a:t>
            </a:r>
            <a:r>
              <a:rPr dirty="0" sz="1500" spc="-10">
                <a:latin typeface="Segoe UI Symbol"/>
                <a:cs typeface="Segoe UI Symbol"/>
              </a:rPr>
              <a:t>tipo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volo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(internazionale</a:t>
            </a:r>
            <a:r>
              <a:rPr dirty="0" sz="1500">
                <a:latin typeface="Segoe UI Symbol"/>
                <a:cs typeface="Segoe UI Symbol"/>
              </a:rPr>
              <a:t> 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nazionale).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Ogni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volo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organizzato</a:t>
            </a:r>
            <a:endParaRPr sz="1500">
              <a:latin typeface="Segoe UI Symbol"/>
              <a:cs typeface="Segoe UI Symbol"/>
            </a:endParaRPr>
          </a:p>
          <a:p>
            <a:pPr algn="just" marL="12700">
              <a:lnSpc>
                <a:spcPct val="100000"/>
              </a:lnSpc>
              <a:spcBef>
                <a:spcPts val="185"/>
              </a:spcBef>
            </a:pP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6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una</a:t>
            </a:r>
            <a:r>
              <a:rPr dirty="0" sz="1500" spc="-5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compagnia.</a:t>
            </a:r>
            <a:endParaRPr sz="1500">
              <a:latin typeface="Segoe UI Symbol"/>
              <a:cs typeface="Segoe UI Symbol"/>
            </a:endParaRPr>
          </a:p>
          <a:p>
            <a:pPr marL="12700" marR="100965">
              <a:lnSpc>
                <a:spcPct val="110000"/>
              </a:lnSpc>
              <a:spcBef>
                <a:spcPts val="1800"/>
              </a:spcBef>
            </a:pPr>
            <a:r>
              <a:rPr dirty="0" sz="1500">
                <a:latin typeface="Segoe UI Symbol"/>
                <a:cs typeface="Segoe UI Symbol"/>
              </a:rPr>
              <a:t>Ciascuna </a:t>
            </a:r>
            <a:r>
              <a:rPr dirty="0" sz="1500" spc="-55">
                <a:latin typeface="Segoe UI Symbol"/>
                <a:cs typeface="Segoe UI Symbol"/>
              </a:rPr>
              <a:t>compagnia,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identificata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codice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univoco </a:t>
            </a:r>
            <a:r>
              <a:rPr dirty="0" sz="1500" spc="-50">
                <a:latin typeface="Segoe UI Symbol"/>
                <a:cs typeface="Segoe UI Symbol"/>
              </a:rPr>
              <a:t>denominato</a:t>
            </a:r>
            <a:r>
              <a:rPr dirty="0" sz="1500">
                <a:latin typeface="Segoe UI Symbol"/>
                <a:cs typeface="Segoe UI Symbol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Iata</a:t>
            </a:r>
            <a:r>
              <a:rPr dirty="0" sz="1500">
                <a:latin typeface="Segoe UI Symbol"/>
                <a:cs typeface="Segoe UI Symbol"/>
              </a:rPr>
              <a:t>,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caratterizzata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nome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uno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</a:t>
            </a:r>
            <a:r>
              <a:rPr dirty="0" sz="1500" spc="-25">
                <a:latin typeface="Segoe UI Symbol"/>
                <a:cs typeface="Segoe UI Symbol"/>
              </a:rPr>
              <a:t> più </a:t>
            </a:r>
            <a:r>
              <a:rPr dirty="0" sz="1500">
                <a:latin typeface="Segoe UI Symbol"/>
                <a:cs typeface="Segoe UI Symbol"/>
              </a:rPr>
              <a:t>numeri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telefono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aziendali.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70">
                <a:latin typeface="Segoe UI Symbol"/>
                <a:cs typeface="Segoe UI Symbol"/>
              </a:rPr>
              <a:t>Tra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gli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altri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contatti </a:t>
            </a:r>
            <a:r>
              <a:rPr dirty="0" sz="1500" spc="-40">
                <a:latin typeface="Segoe UI Symbol"/>
                <a:cs typeface="Segoe UI Symbol"/>
              </a:rPr>
              <a:t>posseduti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dalla </a:t>
            </a:r>
            <a:r>
              <a:rPr dirty="0" sz="1500" spc="-70">
                <a:latin typeface="Segoe UI Symbol"/>
                <a:cs typeface="Segoe UI Symbol"/>
              </a:rPr>
              <a:t>compagnia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vi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l’email,</a:t>
            </a:r>
            <a:r>
              <a:rPr dirty="0" sz="1500" spc="5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fax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u="sng" sz="1500" spc="13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PEC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univoca.</a:t>
            </a:r>
            <a:endParaRPr sz="15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2109" rIns="0" bIns="0" rtlCol="0" vert="horz">
            <a:spAutoFit/>
          </a:bodyPr>
          <a:lstStyle/>
          <a:p>
            <a:pPr marL="516890" marR="5080">
              <a:lnSpc>
                <a:spcPts val="3890"/>
              </a:lnSpc>
              <a:spcBef>
                <a:spcPts val="585"/>
              </a:spcBef>
            </a:pPr>
            <a:r>
              <a:rPr dirty="0" spc="130"/>
              <a:t>LE</a:t>
            </a:r>
            <a:r>
              <a:rPr dirty="0" spc="-135"/>
              <a:t> </a:t>
            </a:r>
            <a:r>
              <a:rPr dirty="0" spc="90"/>
              <a:t>TABELLE</a:t>
            </a:r>
            <a:r>
              <a:rPr dirty="0" spc="-130"/>
              <a:t> </a:t>
            </a:r>
            <a:r>
              <a:rPr dirty="0" spc="60"/>
              <a:t>PAGAMENTO</a:t>
            </a:r>
            <a:r>
              <a:rPr dirty="0" spc="-245"/>
              <a:t> </a:t>
            </a:r>
            <a:r>
              <a:rPr dirty="0"/>
              <a:t>ED</a:t>
            </a:r>
            <a:r>
              <a:rPr dirty="0" spc="-85"/>
              <a:t> </a:t>
            </a:r>
            <a:r>
              <a:rPr dirty="0" spc="-80"/>
              <a:t>ERIFERITO</a:t>
            </a:r>
            <a:r>
              <a:rPr dirty="0" spc="-245"/>
              <a:t> </a:t>
            </a:r>
            <a:r>
              <a:rPr dirty="0" spc="-25"/>
              <a:t>NON </a:t>
            </a:r>
            <a:r>
              <a:rPr dirty="0" spc="70"/>
              <a:t>PRESENTANO</a:t>
            </a:r>
            <a:r>
              <a:rPr dirty="0" spc="-285"/>
              <a:t> </a:t>
            </a:r>
            <a:r>
              <a:rPr dirty="0" spc="-145"/>
              <a:t>VINCOLI</a:t>
            </a:r>
            <a:r>
              <a:rPr dirty="0" spc="-45"/>
              <a:t> </a:t>
            </a:r>
            <a:r>
              <a:rPr dirty="0" spc="-10"/>
              <a:t>PARTICOLARI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8340" y="1867662"/>
            <a:ext cx="4772660" cy="3400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PAGAMENTO</a:t>
            </a:r>
            <a:endParaRPr sz="2000">
              <a:latin typeface="Tahoma"/>
              <a:cs typeface="Tahoma"/>
            </a:endParaRPr>
          </a:p>
          <a:p>
            <a:pPr marL="241300" marR="1583690" indent="-228600">
              <a:lnSpc>
                <a:spcPct val="149100"/>
              </a:lnSpc>
              <a:spcBef>
                <a:spcPts val="840"/>
              </a:spcBef>
            </a:pPr>
            <a:r>
              <a:rPr dirty="0" sz="1700" spc="-60">
                <a:latin typeface="Verdana"/>
                <a:cs typeface="Verdana"/>
              </a:rPr>
              <a:t>create</a:t>
            </a:r>
            <a:r>
              <a:rPr dirty="0" sz="1700" spc="-105">
                <a:latin typeface="Verdana"/>
                <a:cs typeface="Verdana"/>
              </a:rPr>
              <a:t> </a:t>
            </a:r>
            <a:r>
              <a:rPr dirty="0" sz="1700" spc="-80">
                <a:latin typeface="Verdana"/>
                <a:cs typeface="Verdana"/>
              </a:rPr>
              <a:t>table</a:t>
            </a:r>
            <a:r>
              <a:rPr dirty="0" sz="1700" spc="-11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Pagamento( </a:t>
            </a:r>
            <a:r>
              <a:rPr dirty="0" sz="1700" spc="-85">
                <a:latin typeface="Verdana"/>
                <a:cs typeface="Verdana"/>
              </a:rPr>
              <a:t>N_Carta</a:t>
            </a:r>
            <a:r>
              <a:rPr dirty="0" sz="1700" spc="-114">
                <a:latin typeface="Verdana"/>
                <a:cs typeface="Verdana"/>
              </a:rPr>
              <a:t> </a:t>
            </a:r>
            <a:r>
              <a:rPr dirty="0" sz="1700" spc="-135">
                <a:latin typeface="Verdana"/>
                <a:cs typeface="Verdana"/>
              </a:rPr>
              <a:t>char(16)</a:t>
            </a:r>
            <a:r>
              <a:rPr dirty="0" sz="1700" spc="-105">
                <a:latin typeface="Verdana"/>
                <a:cs typeface="Verdana"/>
              </a:rPr>
              <a:t> </a:t>
            </a:r>
            <a:r>
              <a:rPr dirty="0" sz="1700" spc="-114">
                <a:latin typeface="Verdana"/>
                <a:cs typeface="Verdana"/>
              </a:rPr>
              <a:t>primary</a:t>
            </a:r>
            <a:r>
              <a:rPr dirty="0" sz="1700" spc="-100">
                <a:latin typeface="Verdana"/>
                <a:cs typeface="Verdana"/>
              </a:rPr>
              <a:t> </a:t>
            </a:r>
            <a:r>
              <a:rPr dirty="0" sz="1700" spc="-150">
                <a:latin typeface="Verdana"/>
                <a:cs typeface="Verdana"/>
              </a:rPr>
              <a:t>key, </a:t>
            </a:r>
            <a:r>
              <a:rPr dirty="0" sz="1700" spc="-125">
                <a:latin typeface="Verdana"/>
                <a:cs typeface="Verdana"/>
              </a:rPr>
              <a:t>Importo</a:t>
            </a:r>
            <a:r>
              <a:rPr dirty="0" sz="1700" spc="-90">
                <a:latin typeface="Verdana"/>
                <a:cs typeface="Verdana"/>
              </a:rPr>
              <a:t> </a:t>
            </a:r>
            <a:r>
              <a:rPr dirty="0" sz="1700" spc="-55">
                <a:latin typeface="Verdana"/>
                <a:cs typeface="Verdana"/>
              </a:rPr>
              <a:t>number(4,0), </a:t>
            </a:r>
            <a:r>
              <a:rPr dirty="0" sz="1700" spc="-100">
                <a:latin typeface="Verdana"/>
                <a:cs typeface="Verdana"/>
              </a:rPr>
              <a:t>Data_Scad_Cart </a:t>
            </a:r>
            <a:r>
              <a:rPr dirty="0" sz="1700" spc="-20">
                <a:latin typeface="Verdana"/>
                <a:cs typeface="Verdana"/>
              </a:rPr>
              <a:t>date,</a:t>
            </a:r>
            <a:endParaRPr sz="17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dirty="0" sz="1700" spc="80">
                <a:latin typeface="Verdana"/>
                <a:cs typeface="Verdana"/>
              </a:rPr>
              <a:t>CF</a:t>
            </a:r>
            <a:r>
              <a:rPr dirty="0" sz="1700" spc="-145">
                <a:latin typeface="Verdana"/>
                <a:cs typeface="Verdana"/>
              </a:rPr>
              <a:t> </a:t>
            </a:r>
            <a:r>
              <a:rPr dirty="0" sz="1700" spc="-40">
                <a:latin typeface="Verdana"/>
                <a:cs typeface="Verdana"/>
              </a:rPr>
              <a:t>char(16),</a:t>
            </a:r>
            <a:endParaRPr sz="17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1010"/>
              </a:spcBef>
            </a:pPr>
            <a:r>
              <a:rPr dirty="0" sz="1700" spc="-75">
                <a:latin typeface="Verdana"/>
                <a:cs typeface="Verdana"/>
              </a:rPr>
              <a:t>constraint</a:t>
            </a:r>
            <a:r>
              <a:rPr dirty="0" sz="1700" spc="-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FKCF4</a:t>
            </a:r>
            <a:r>
              <a:rPr dirty="0" sz="1700" spc="-80">
                <a:latin typeface="Verdana"/>
                <a:cs typeface="Verdana"/>
              </a:rPr>
              <a:t> </a:t>
            </a:r>
            <a:r>
              <a:rPr dirty="0" sz="1700" spc="-75">
                <a:latin typeface="Verdana"/>
                <a:cs typeface="Verdana"/>
              </a:rPr>
              <a:t>foreign </a:t>
            </a:r>
            <a:r>
              <a:rPr dirty="0" sz="1700" spc="-85">
                <a:latin typeface="Verdana"/>
                <a:cs typeface="Verdana"/>
              </a:rPr>
              <a:t>key(CF)</a:t>
            </a:r>
            <a:r>
              <a:rPr dirty="0" sz="1700" spc="-95">
                <a:latin typeface="Verdana"/>
                <a:cs typeface="Verdana"/>
              </a:rPr>
              <a:t> </a:t>
            </a:r>
            <a:r>
              <a:rPr dirty="0" sz="1700" spc="-20">
                <a:latin typeface="Verdana"/>
                <a:cs typeface="Verdana"/>
              </a:rPr>
              <a:t>references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700" spc="-10">
                <a:latin typeface="Verdana"/>
                <a:cs typeface="Verdana"/>
              </a:rPr>
              <a:t>Passeggero(CF)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700" spc="-335">
                <a:latin typeface="Verdana"/>
                <a:cs typeface="Verdana"/>
              </a:rPr>
              <a:t>);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ERIFERITO</a:t>
            </a:r>
          </a:p>
          <a:p>
            <a:pPr marL="241300" marR="2614295" indent="-228600">
              <a:lnSpc>
                <a:spcPct val="148800"/>
              </a:lnSpc>
              <a:spcBef>
                <a:spcPts val="844"/>
              </a:spcBef>
            </a:pPr>
            <a:r>
              <a:rPr dirty="0" sz="1700" spc="-60" b="0">
                <a:latin typeface="Verdana"/>
                <a:cs typeface="Verdana"/>
              </a:rPr>
              <a:t>create</a:t>
            </a:r>
            <a:r>
              <a:rPr dirty="0" sz="1700" spc="-110" b="0">
                <a:latin typeface="Verdana"/>
                <a:cs typeface="Verdana"/>
              </a:rPr>
              <a:t> </a:t>
            </a:r>
            <a:r>
              <a:rPr dirty="0" sz="1700" spc="-80" b="0">
                <a:latin typeface="Verdana"/>
                <a:cs typeface="Verdana"/>
              </a:rPr>
              <a:t>table</a:t>
            </a:r>
            <a:r>
              <a:rPr dirty="0" sz="1700" spc="-110" b="0">
                <a:latin typeface="Verdana"/>
                <a:cs typeface="Verdana"/>
              </a:rPr>
              <a:t> </a:t>
            </a:r>
            <a:r>
              <a:rPr dirty="0" sz="1700" spc="-55" b="0">
                <a:latin typeface="Verdana"/>
                <a:cs typeface="Verdana"/>
              </a:rPr>
              <a:t>ERiferito( </a:t>
            </a:r>
            <a:r>
              <a:rPr dirty="0" sz="1700" spc="-85" b="0">
                <a:latin typeface="Verdana"/>
                <a:cs typeface="Verdana"/>
              </a:rPr>
              <a:t>N_Carta</a:t>
            </a:r>
            <a:r>
              <a:rPr dirty="0" sz="1700" spc="-125" b="0">
                <a:latin typeface="Verdana"/>
                <a:cs typeface="Verdana"/>
              </a:rPr>
              <a:t> </a:t>
            </a:r>
            <a:r>
              <a:rPr dirty="0" sz="1700" spc="-40" b="0">
                <a:latin typeface="Verdana"/>
                <a:cs typeface="Verdana"/>
              </a:rPr>
              <a:t>char(16),</a:t>
            </a:r>
            <a:endParaRPr sz="1700">
              <a:latin typeface="Verdana"/>
              <a:cs typeface="Verdana"/>
            </a:endParaRPr>
          </a:p>
          <a:p>
            <a:pPr marL="241300" marR="2654300">
              <a:lnSpc>
                <a:spcPct val="148800"/>
              </a:lnSpc>
              <a:spcBef>
                <a:spcPts val="15"/>
              </a:spcBef>
            </a:pPr>
            <a:r>
              <a:rPr dirty="0" sz="1700" spc="-75" b="0">
                <a:latin typeface="Verdana"/>
                <a:cs typeface="Verdana"/>
              </a:rPr>
              <a:t>Cod_B</a:t>
            </a:r>
            <a:r>
              <a:rPr dirty="0" sz="1700" spc="-120" b="0">
                <a:latin typeface="Verdana"/>
                <a:cs typeface="Verdana"/>
              </a:rPr>
              <a:t> </a:t>
            </a:r>
            <a:r>
              <a:rPr dirty="0" sz="1700" spc="-110" b="0">
                <a:latin typeface="Verdana"/>
                <a:cs typeface="Verdana"/>
              </a:rPr>
              <a:t>varchar(20), </a:t>
            </a:r>
            <a:r>
              <a:rPr dirty="0" sz="1700" spc="-105" b="0">
                <a:latin typeface="Verdana"/>
                <a:cs typeface="Verdana"/>
              </a:rPr>
              <a:t>Data_Pag</a:t>
            </a:r>
            <a:r>
              <a:rPr dirty="0" sz="1700" spc="-114" b="0">
                <a:latin typeface="Verdana"/>
                <a:cs typeface="Verdana"/>
              </a:rPr>
              <a:t> </a:t>
            </a:r>
            <a:r>
              <a:rPr dirty="0" sz="1700" spc="-20" b="0">
                <a:latin typeface="Verdana"/>
                <a:cs typeface="Verdana"/>
              </a:rPr>
              <a:t>date,</a:t>
            </a:r>
            <a:endParaRPr sz="17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1000"/>
              </a:spcBef>
            </a:pPr>
            <a:r>
              <a:rPr dirty="0" sz="1700" spc="-80" b="0">
                <a:latin typeface="Verdana"/>
                <a:cs typeface="Verdana"/>
              </a:rPr>
              <a:t>constraint</a:t>
            </a:r>
            <a:r>
              <a:rPr dirty="0" sz="1700" spc="-55" b="0">
                <a:latin typeface="Verdana"/>
                <a:cs typeface="Verdana"/>
              </a:rPr>
              <a:t> </a:t>
            </a:r>
            <a:r>
              <a:rPr dirty="0" sz="1700" b="0">
                <a:latin typeface="Verdana"/>
                <a:cs typeface="Verdana"/>
              </a:rPr>
              <a:t>FKPB</a:t>
            </a:r>
            <a:r>
              <a:rPr dirty="0" sz="1700" spc="-75" b="0">
                <a:latin typeface="Verdana"/>
                <a:cs typeface="Verdana"/>
              </a:rPr>
              <a:t> foreign</a:t>
            </a:r>
            <a:r>
              <a:rPr dirty="0" sz="1700" spc="-40" b="0">
                <a:latin typeface="Verdana"/>
                <a:cs typeface="Verdana"/>
              </a:rPr>
              <a:t> </a:t>
            </a:r>
            <a:r>
              <a:rPr dirty="0" sz="1700" spc="-25" b="0">
                <a:latin typeface="Verdana"/>
                <a:cs typeface="Verdana"/>
              </a:rPr>
              <a:t>key(N_Carta)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700" spc="-55" b="0">
                <a:latin typeface="Verdana"/>
                <a:cs typeface="Verdana"/>
              </a:rPr>
              <a:t>references</a:t>
            </a:r>
            <a:r>
              <a:rPr dirty="0" sz="1700" spc="-100" b="0">
                <a:latin typeface="Verdana"/>
                <a:cs typeface="Verdana"/>
              </a:rPr>
              <a:t> </a:t>
            </a:r>
            <a:r>
              <a:rPr dirty="0" sz="1700" spc="-55" b="0">
                <a:latin typeface="Verdana"/>
                <a:cs typeface="Verdana"/>
              </a:rPr>
              <a:t>Pagamento(N_Carta),</a:t>
            </a:r>
            <a:endParaRPr sz="1700">
              <a:latin typeface="Verdana"/>
              <a:cs typeface="Verdana"/>
            </a:endParaRPr>
          </a:p>
          <a:p>
            <a:pPr marL="12700" marR="853440" indent="228600">
              <a:lnSpc>
                <a:spcPct val="100000"/>
              </a:lnSpc>
              <a:spcBef>
                <a:spcPts val="1010"/>
              </a:spcBef>
            </a:pPr>
            <a:r>
              <a:rPr dirty="0" sz="1700" spc="-80" b="0">
                <a:latin typeface="Verdana"/>
                <a:cs typeface="Verdana"/>
              </a:rPr>
              <a:t>constraint</a:t>
            </a:r>
            <a:r>
              <a:rPr dirty="0" sz="1700" spc="-70" b="0">
                <a:latin typeface="Verdana"/>
                <a:cs typeface="Verdana"/>
              </a:rPr>
              <a:t> </a:t>
            </a:r>
            <a:r>
              <a:rPr dirty="0" sz="1700" b="0">
                <a:latin typeface="Verdana"/>
                <a:cs typeface="Verdana"/>
              </a:rPr>
              <a:t>FKPB2</a:t>
            </a:r>
            <a:r>
              <a:rPr dirty="0" sz="1700" spc="-85" b="0">
                <a:latin typeface="Verdana"/>
                <a:cs typeface="Verdana"/>
              </a:rPr>
              <a:t> </a:t>
            </a:r>
            <a:r>
              <a:rPr dirty="0" sz="1700" spc="-75" b="0">
                <a:latin typeface="Verdana"/>
                <a:cs typeface="Verdana"/>
              </a:rPr>
              <a:t>foreign</a:t>
            </a:r>
            <a:r>
              <a:rPr dirty="0" sz="1700" spc="-55" b="0">
                <a:latin typeface="Verdana"/>
                <a:cs typeface="Verdana"/>
              </a:rPr>
              <a:t> </a:t>
            </a:r>
            <a:r>
              <a:rPr dirty="0" sz="1700" spc="-95" b="0">
                <a:latin typeface="Verdana"/>
                <a:cs typeface="Verdana"/>
              </a:rPr>
              <a:t>key(Cod_B) </a:t>
            </a:r>
            <a:r>
              <a:rPr dirty="0" sz="1700" spc="-55" b="0">
                <a:latin typeface="Verdana"/>
                <a:cs typeface="Verdana"/>
              </a:rPr>
              <a:t>references</a:t>
            </a:r>
            <a:r>
              <a:rPr dirty="0" sz="1700" spc="-135" b="0">
                <a:latin typeface="Verdana"/>
                <a:cs typeface="Verdana"/>
              </a:rPr>
              <a:t> </a:t>
            </a:r>
            <a:r>
              <a:rPr dirty="0" sz="1700" spc="-40" b="0">
                <a:latin typeface="Verdana"/>
                <a:cs typeface="Verdana"/>
              </a:rPr>
              <a:t>Biglietto(Cod_B),</a:t>
            </a:r>
            <a:endParaRPr sz="17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dirty="0" sz="1700" spc="-80" b="0">
                <a:latin typeface="Verdana"/>
                <a:cs typeface="Verdana"/>
              </a:rPr>
              <a:t>constraint</a:t>
            </a:r>
            <a:r>
              <a:rPr dirty="0" sz="1700" spc="-70" b="0">
                <a:latin typeface="Verdana"/>
                <a:cs typeface="Verdana"/>
              </a:rPr>
              <a:t> </a:t>
            </a:r>
            <a:r>
              <a:rPr dirty="0" sz="1700" b="0">
                <a:latin typeface="Verdana"/>
                <a:cs typeface="Verdana"/>
              </a:rPr>
              <a:t>PKPB</a:t>
            </a:r>
            <a:r>
              <a:rPr dirty="0" sz="1700" spc="-95" b="0">
                <a:latin typeface="Verdana"/>
                <a:cs typeface="Verdana"/>
              </a:rPr>
              <a:t> </a:t>
            </a:r>
            <a:r>
              <a:rPr dirty="0" sz="1700" spc="-110" b="0">
                <a:latin typeface="Verdana"/>
                <a:cs typeface="Verdana"/>
              </a:rPr>
              <a:t>primary</a:t>
            </a:r>
            <a:r>
              <a:rPr dirty="0" sz="1700" spc="-50" b="0">
                <a:latin typeface="Verdana"/>
                <a:cs typeface="Verdana"/>
              </a:rPr>
              <a:t> </a:t>
            </a:r>
            <a:r>
              <a:rPr dirty="0" sz="1700" spc="-114" b="0">
                <a:latin typeface="Verdana"/>
                <a:cs typeface="Verdana"/>
              </a:rPr>
              <a:t>key(N_Carta,</a:t>
            </a:r>
            <a:r>
              <a:rPr dirty="0" sz="1700" spc="-85" b="0">
                <a:latin typeface="Verdana"/>
                <a:cs typeface="Verdana"/>
              </a:rPr>
              <a:t> </a:t>
            </a:r>
            <a:r>
              <a:rPr dirty="0" sz="1700" spc="-50" b="0">
                <a:latin typeface="Verdana"/>
                <a:cs typeface="Verdana"/>
              </a:rPr>
              <a:t>Cod_B)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700" spc="-335" b="0">
                <a:latin typeface="Verdana"/>
                <a:cs typeface="Verdana"/>
              </a:rPr>
              <a:t>);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147" y="4872227"/>
            <a:ext cx="4988052" cy="198577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4908803"/>
              <a:ext cx="12192000" cy="1949450"/>
            </a:xfrm>
            <a:custGeom>
              <a:avLst/>
              <a:gdLst/>
              <a:ahLst/>
              <a:cxnLst/>
              <a:rect l="l" t="t" r="r" b="b"/>
              <a:pathLst>
                <a:path w="12192000" h="1949450">
                  <a:moveTo>
                    <a:pt x="12192000" y="0"/>
                  </a:moveTo>
                  <a:lnTo>
                    <a:pt x="0" y="0"/>
                  </a:lnTo>
                  <a:lnTo>
                    <a:pt x="0" y="1949196"/>
                  </a:lnTo>
                  <a:lnTo>
                    <a:pt x="12192000" y="19491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96264" y="5231384"/>
            <a:ext cx="5482590" cy="11836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-110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4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-95" b="1">
                <a:solidFill>
                  <a:srgbClr val="FFFFFF"/>
                </a:solidFill>
                <a:latin typeface="Tahoma"/>
                <a:cs typeface="Tahoma"/>
              </a:rPr>
              <a:t>MANIPULATION </a:t>
            </a:r>
            <a:r>
              <a:rPr dirty="0" sz="4000" spc="50" b="1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34831" y="5280964"/>
            <a:ext cx="3172460" cy="1165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715" indent="800100">
              <a:lnSpc>
                <a:spcPct val="110000"/>
              </a:lnSpc>
              <a:spcBef>
                <a:spcPts val="100"/>
              </a:spcBef>
            </a:pPr>
            <a:r>
              <a:rPr dirty="0" u="sng" sz="1700" spc="-114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700" spc="-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DML</a:t>
            </a:r>
            <a:r>
              <a:rPr dirty="0" u="sng" sz="1700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700" spc="-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L’INSIEME</a:t>
            </a:r>
            <a:r>
              <a:rPr dirty="0" u="sng" sz="1700" spc="-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DI</a:t>
            </a:r>
            <a:r>
              <a:rPr dirty="0" sz="17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u="sng" sz="170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OPERAZIONI</a:t>
            </a:r>
            <a:r>
              <a:rPr dirty="0" u="sng" sz="1700" spc="-114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UTILIZZATE</a:t>
            </a:r>
            <a:r>
              <a:rPr dirty="0" u="sng" sz="17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PER</a:t>
            </a:r>
            <a:r>
              <a:rPr dirty="0" sz="17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u="sng" sz="17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INSERIRE,</a:t>
            </a:r>
            <a:r>
              <a:rPr dirty="0" u="sng" sz="1700" spc="-1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RIMUOVERE</a:t>
            </a:r>
            <a:r>
              <a:rPr dirty="0" u="sng" sz="1700" spc="-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endParaRPr sz="17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200"/>
              </a:spcBef>
            </a:pPr>
            <a:r>
              <a:rPr dirty="0" u="sng" sz="17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MODIFICARE</a:t>
            </a:r>
            <a:r>
              <a:rPr dirty="0" u="sng" sz="1700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2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700" spc="-1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DATI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1657" rIns="0" bIns="0" rtlCol="0" vert="horz">
            <a:spAutoFit/>
          </a:bodyPr>
          <a:lstStyle/>
          <a:p>
            <a:pPr marL="520065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AEROPORTO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1608226"/>
            <a:ext cx="4985385" cy="4478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79120">
              <a:lnSpc>
                <a:spcPct val="152200"/>
              </a:lnSpc>
              <a:spcBef>
                <a:spcPts val="105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latin typeface="Verdana"/>
                <a:cs typeface="Verdana"/>
              </a:rPr>
              <a:t>('LIMC',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55">
                <a:latin typeface="Verdana"/>
                <a:cs typeface="Verdana"/>
              </a:rPr>
              <a:t>2,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'Milano')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('LIRF', </a:t>
            </a:r>
            <a:r>
              <a:rPr dirty="0" sz="1600" spc="-140">
                <a:latin typeface="Verdana"/>
                <a:cs typeface="Verdana"/>
              </a:rPr>
              <a:t>4,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'Roma')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120">
                <a:latin typeface="Verdana"/>
                <a:cs typeface="Verdana"/>
              </a:rPr>
              <a:t>('LIRN',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325">
                <a:latin typeface="Verdana"/>
                <a:cs typeface="Verdana"/>
              </a:rPr>
              <a:t>1,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'Napoli')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('ZBAD', </a:t>
            </a:r>
            <a:r>
              <a:rPr dirty="0" sz="1600" spc="-245">
                <a:latin typeface="Verdana"/>
                <a:cs typeface="Verdana"/>
              </a:rPr>
              <a:t>7,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'Pechino')</a:t>
            </a:r>
            <a:endParaRPr sz="1600">
              <a:latin typeface="Verdana"/>
              <a:cs typeface="Verdana"/>
            </a:endParaRPr>
          </a:p>
          <a:p>
            <a:pPr marL="12700" marR="460375">
              <a:lnSpc>
                <a:spcPct val="151900"/>
              </a:lnSpc>
              <a:spcBef>
                <a:spcPts val="1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85">
                <a:latin typeface="Verdana"/>
                <a:cs typeface="Verdana"/>
              </a:rPr>
              <a:t>('LEMD',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40">
                <a:latin typeface="Verdana"/>
                <a:cs typeface="Verdana"/>
              </a:rPr>
              <a:t>4,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'Madrid')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('LFPO',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50">
                <a:latin typeface="Verdana"/>
                <a:cs typeface="Verdana"/>
              </a:rPr>
              <a:t>3,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'Parigi')</a:t>
            </a:r>
            <a:endParaRPr sz="1600">
              <a:latin typeface="Verdana"/>
              <a:cs typeface="Verdana"/>
            </a:endParaRPr>
          </a:p>
          <a:p>
            <a:pPr marL="12700" marR="287020">
              <a:lnSpc>
                <a:spcPts val="2930"/>
              </a:lnSpc>
              <a:spcBef>
                <a:spcPts val="254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('KJFK',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40">
                <a:latin typeface="Verdana"/>
                <a:cs typeface="Verdana"/>
              </a:rPr>
              <a:t>4,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'New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York')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('EDDB',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65">
                <a:latin typeface="Verdana"/>
                <a:cs typeface="Verdana"/>
              </a:rPr>
              <a:t>2,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'Berlino')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('EHAM',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45">
                <a:latin typeface="Verdana"/>
                <a:cs typeface="Verdana"/>
              </a:rPr>
              <a:t>6,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'Amsterdam')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ts val="2930"/>
              </a:lnSpc>
              <a:spcBef>
                <a:spcPts val="25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95">
                <a:latin typeface="Verdana"/>
                <a:cs typeface="Verdana"/>
              </a:rPr>
              <a:t>('KLAX',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50">
                <a:latin typeface="Verdana"/>
                <a:cs typeface="Verdana"/>
              </a:rPr>
              <a:t>4,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45">
                <a:latin typeface="Verdana"/>
                <a:cs typeface="Verdana"/>
              </a:rPr>
              <a:t>'Los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Angeles’)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('LEBL’,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50">
                <a:latin typeface="Verdana"/>
                <a:cs typeface="Verdana"/>
              </a:rPr>
              <a:t>3,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'Barcellona')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Aeroporto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latin typeface="Verdana"/>
                <a:cs typeface="Verdana"/>
              </a:rPr>
              <a:t>('OMDB',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60">
                <a:latin typeface="Verdana"/>
                <a:cs typeface="Verdana"/>
              </a:rPr>
              <a:t>2,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'Dubai')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519427"/>
            <a:ext cx="5791200" cy="44485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99617"/>
            <a:ext cx="29146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COMPAGNIA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1387" y="1608226"/>
            <a:ext cx="5046345" cy="447802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('RYR',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'Ryanair')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latin typeface="Verdana"/>
                <a:cs typeface="Verdana"/>
              </a:rPr>
              <a:t>('UAE', </a:t>
            </a:r>
            <a:r>
              <a:rPr dirty="0" sz="1600" spc="-10">
                <a:latin typeface="Verdana"/>
                <a:cs typeface="Verdana"/>
              </a:rPr>
              <a:t>'Emirates')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 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latin typeface="Verdana"/>
                <a:cs typeface="Verdana"/>
              </a:rPr>
              <a:t>('EZY',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'easyJet')</a:t>
            </a:r>
            <a:endParaRPr sz="1600">
              <a:latin typeface="Verdana"/>
              <a:cs typeface="Verdana"/>
            </a:endParaRPr>
          </a:p>
          <a:p>
            <a:pPr marL="12700" marR="487680">
              <a:lnSpc>
                <a:spcPts val="2930"/>
              </a:lnSpc>
              <a:spcBef>
                <a:spcPts val="254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latin typeface="Verdana"/>
                <a:cs typeface="Verdana"/>
              </a:rPr>
              <a:t>('DLH',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'Lufthansa')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95">
                <a:latin typeface="Verdana"/>
                <a:cs typeface="Verdana"/>
              </a:rPr>
              <a:t>('AFR',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'Air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France')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125">
                <a:latin typeface="Verdana"/>
                <a:cs typeface="Verdana"/>
              </a:rPr>
              <a:t>('BAW',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'British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Airways')</a:t>
            </a:r>
            <a:endParaRPr sz="1600">
              <a:latin typeface="Verdana"/>
              <a:cs typeface="Verdana"/>
            </a:endParaRPr>
          </a:p>
          <a:p>
            <a:pPr marL="12700" marR="175895">
              <a:lnSpc>
                <a:spcPts val="2930"/>
              </a:lnSpc>
              <a:spcBef>
                <a:spcPts val="254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('JAL',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'Japan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Airlines')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100">
                <a:latin typeface="Verdana"/>
                <a:cs typeface="Verdana"/>
              </a:rPr>
              <a:t>('ABB',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'Air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Belgium')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120">
                <a:latin typeface="Verdana"/>
                <a:cs typeface="Verdana"/>
              </a:rPr>
              <a:t>('SWR',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'Swiss')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600" spc="-80">
                <a:latin typeface="Verdana"/>
                <a:cs typeface="Verdana"/>
              </a:rPr>
              <a:t>('CCA',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'Air</a:t>
            </a:r>
            <a:r>
              <a:rPr dirty="0" sz="1600" spc="-13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China’)</a:t>
            </a:r>
            <a:endParaRPr sz="1600">
              <a:latin typeface="Verdana"/>
              <a:cs typeface="Verdana"/>
            </a:endParaRPr>
          </a:p>
          <a:p>
            <a:pPr marL="12700" marR="288925">
              <a:lnSpc>
                <a:spcPct val="151900"/>
              </a:lnSpc>
              <a:spcBef>
                <a:spcPts val="15"/>
              </a:spcBef>
            </a:pP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600" spc="-75">
                <a:latin typeface="Verdana"/>
                <a:cs typeface="Verdana"/>
              </a:rPr>
              <a:t>Compagnia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latin typeface="Verdana"/>
                <a:cs typeface="Verdana"/>
              </a:rPr>
              <a:t>('OAL',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'Olympic </a:t>
            </a:r>
            <a:r>
              <a:rPr dirty="0" sz="1600" spc="-10">
                <a:latin typeface="Verdana"/>
                <a:cs typeface="Verdana"/>
              </a:rPr>
              <a:t>Air’) </a:t>
            </a:r>
            <a:r>
              <a:rPr dirty="0" sz="1600" spc="-7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Compagnia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('TAP',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'Tap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Portugal')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548640"/>
            <a:ext cx="5865876" cy="573785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419100"/>
            <a:ext cx="7129272" cy="466331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20" y="5310327"/>
            <a:ext cx="56051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latin typeface="Tahoma"/>
                <a:cs typeface="Tahoma"/>
              </a:rPr>
              <a:t>CONTATTI_AEROPORTO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99578" y="173863"/>
            <a:ext cx="4090035" cy="6137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Contatti_Aeroporto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latin typeface="Verdana"/>
                <a:cs typeface="Verdana"/>
              </a:rPr>
              <a:t>(‘</a:t>
            </a:r>
            <a:r>
              <a:rPr dirty="0" sz="1300" spc="-55">
                <a:latin typeface="Verdana"/>
                <a:cs typeface="Verdana"/>
                <a:hlinkClick r:id="rId3"/>
              </a:rPr>
              <a:t>doganemalpensa@pecgov.it’,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90">
                <a:latin typeface="Verdana"/>
                <a:cs typeface="Verdana"/>
                <a:hlinkClick r:id="rId4"/>
              </a:rPr>
              <a:t>doganemalpensa@adm.it</a:t>
            </a:r>
            <a:r>
              <a:rPr dirty="0" sz="1300" spc="-90">
                <a:latin typeface="Verdana"/>
                <a:cs typeface="Verdana"/>
              </a:rPr>
              <a:t>’,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‘02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232323’,</a:t>
            </a:r>
            <a:r>
              <a:rPr dirty="0" sz="1300" spc="254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‘</a:t>
            </a:r>
            <a:r>
              <a:rPr dirty="0" sz="1300" spc="-114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02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00">
                <a:latin typeface="Verdana"/>
                <a:cs typeface="Verdana"/>
              </a:rPr>
              <a:t>74863018’,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‘02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69633615‘,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‘LIMC’)</a:t>
            </a:r>
            <a:endParaRPr sz="1300">
              <a:latin typeface="Verdana"/>
              <a:cs typeface="Verdana"/>
            </a:endParaRPr>
          </a:p>
          <a:p>
            <a:pPr marL="12700" marR="1541780">
              <a:lnSpc>
                <a:spcPct val="100000"/>
              </a:lnSpc>
              <a:spcBef>
                <a:spcPts val="994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Contatti_Aeroporto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85">
                <a:latin typeface="Verdana"/>
                <a:cs typeface="Verdana"/>
              </a:rPr>
              <a:t>(‘</a:t>
            </a:r>
            <a:r>
              <a:rPr dirty="0" sz="1300" spc="-85">
                <a:latin typeface="Verdana"/>
                <a:cs typeface="Verdana"/>
                <a:hlinkClick r:id="rId5"/>
              </a:rPr>
              <a:t>doganeroma2@pecgov.it’,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95">
                <a:latin typeface="Verdana"/>
                <a:cs typeface="Verdana"/>
              </a:rPr>
              <a:t>‘</a:t>
            </a:r>
            <a:r>
              <a:rPr dirty="0" sz="1300" spc="-95">
                <a:latin typeface="Verdana"/>
                <a:cs typeface="Verdana"/>
                <a:hlinkClick r:id="rId6"/>
              </a:rPr>
              <a:t>doganeroma2@adm.it’</a:t>
            </a:r>
            <a:r>
              <a:rPr dirty="0" sz="1300" spc="-95">
                <a:latin typeface="Verdana"/>
                <a:cs typeface="Verdana"/>
              </a:rPr>
              <a:t>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’06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65951 </a:t>
            </a:r>
            <a:r>
              <a:rPr dirty="0" sz="1300" spc="-30">
                <a:latin typeface="Verdana"/>
                <a:cs typeface="Verdana"/>
              </a:rPr>
              <a:t>’,</a:t>
            </a:r>
            <a:r>
              <a:rPr dirty="0" sz="1300" spc="20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39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50">
                <a:latin typeface="Verdana"/>
                <a:cs typeface="Verdana"/>
              </a:rPr>
              <a:t>0665957249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’,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’06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659520954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‘,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‘LIRF’)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Contatti_Aeroporto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latin typeface="Verdana"/>
                <a:cs typeface="Verdana"/>
              </a:rPr>
              <a:t>(‘</a:t>
            </a:r>
            <a:r>
              <a:rPr dirty="0" sz="1300" spc="-60">
                <a:latin typeface="Verdana"/>
                <a:cs typeface="Verdana"/>
                <a:hlinkClick r:id="rId7"/>
              </a:rPr>
              <a:t>doganenapoli1@pecgov.it’,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00">
                <a:latin typeface="Verdana"/>
                <a:cs typeface="Verdana"/>
              </a:rPr>
              <a:t>‘</a:t>
            </a:r>
            <a:r>
              <a:rPr dirty="0" sz="1300" spc="-100">
                <a:latin typeface="Verdana"/>
                <a:cs typeface="Verdana"/>
                <a:hlinkClick r:id="rId8"/>
              </a:rPr>
              <a:t>doganenapoli1@adm.it’,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‘081 </a:t>
            </a:r>
            <a:r>
              <a:rPr dirty="0" sz="1300" spc="-55">
                <a:latin typeface="Verdana"/>
                <a:cs typeface="Verdana"/>
              </a:rPr>
              <a:t>7896259’,</a:t>
            </a:r>
            <a:r>
              <a:rPr dirty="0" sz="1300" spc="254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0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081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14">
                <a:latin typeface="Verdana"/>
                <a:cs typeface="Verdana"/>
              </a:rPr>
              <a:t>19334619’,</a:t>
            </a:r>
            <a:r>
              <a:rPr dirty="0" sz="1300" spc="-95">
                <a:latin typeface="Verdana"/>
                <a:cs typeface="Verdana"/>
              </a:rPr>
              <a:t> </a:t>
            </a:r>
            <a:r>
              <a:rPr dirty="0" sz="1300">
                <a:latin typeface="Verdana"/>
                <a:cs typeface="Verdana"/>
              </a:rPr>
              <a:t>‘39</a:t>
            </a:r>
            <a:r>
              <a:rPr dirty="0" sz="1300" spc="19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0817802546</a:t>
            </a:r>
            <a:r>
              <a:rPr dirty="0" sz="1300" spc="-9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‘,</a:t>
            </a:r>
            <a:r>
              <a:rPr dirty="0" sz="1300" spc="-114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‘LIRN’)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Contatti_Aeroporto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75">
                <a:latin typeface="Verdana"/>
                <a:cs typeface="Verdana"/>
              </a:rPr>
              <a:t>(</a:t>
            </a:r>
            <a:r>
              <a:rPr dirty="0" sz="1300" spc="-75">
                <a:latin typeface="Verdana"/>
                <a:cs typeface="Verdana"/>
                <a:hlinkClick r:id="rId9"/>
              </a:rPr>
              <a:t>‘BejingAirport@PEC.IT</a:t>
            </a:r>
            <a:r>
              <a:rPr dirty="0" sz="1300" spc="-75">
                <a:latin typeface="Verdana"/>
                <a:cs typeface="Verdana"/>
              </a:rPr>
              <a:t>’,</a:t>
            </a:r>
            <a:r>
              <a:rPr dirty="0" sz="1300" spc="8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  <a:hlinkClick r:id="rId10"/>
              </a:rPr>
              <a:t>‘bejingair@bj.com</a:t>
            </a:r>
            <a:r>
              <a:rPr dirty="0" sz="1300" spc="-100">
                <a:latin typeface="Verdana"/>
                <a:cs typeface="Verdana"/>
              </a:rPr>
              <a:t>’,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‘02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30">
                <a:latin typeface="Verdana"/>
                <a:cs typeface="Verdana"/>
              </a:rPr>
              <a:t>69633602’,</a:t>
            </a:r>
            <a:r>
              <a:rPr dirty="0" sz="1300" spc="24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86</a:t>
            </a:r>
            <a:r>
              <a:rPr dirty="0" sz="1300" spc="-12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2168341000’,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’86</a:t>
            </a:r>
            <a:r>
              <a:rPr dirty="0" sz="1300" spc="-12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2168342735</a:t>
            </a:r>
            <a:r>
              <a:rPr dirty="0" sz="1300" spc="-10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‘,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0">
                <a:latin typeface="Verdana"/>
                <a:cs typeface="Verdana"/>
              </a:rPr>
              <a:t>‘ZBAD’)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Contatti_Aeroporto</a:t>
            </a:r>
            <a:endParaRPr sz="1300">
              <a:latin typeface="Verdana"/>
              <a:cs typeface="Verdana"/>
            </a:endParaRPr>
          </a:p>
          <a:p>
            <a:pPr marL="12700" marR="207010">
              <a:lnSpc>
                <a:spcPct val="100000"/>
              </a:lnSpc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75">
                <a:latin typeface="Verdana"/>
                <a:cs typeface="Verdana"/>
              </a:rPr>
              <a:t>(</a:t>
            </a:r>
            <a:r>
              <a:rPr dirty="0" sz="1300" spc="-75">
                <a:latin typeface="Verdana"/>
                <a:cs typeface="Verdana"/>
                <a:hlinkClick r:id="rId11"/>
              </a:rPr>
              <a:t>‘MadridAir@PEC.IT</a:t>
            </a:r>
            <a:r>
              <a:rPr dirty="0" sz="1300" spc="-75">
                <a:latin typeface="Verdana"/>
                <a:cs typeface="Verdana"/>
              </a:rPr>
              <a:t>’,</a:t>
            </a:r>
            <a:r>
              <a:rPr dirty="0" sz="1300" spc="13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‘</a:t>
            </a:r>
            <a:r>
              <a:rPr dirty="0" sz="1300" spc="-75">
                <a:latin typeface="Verdana"/>
                <a:cs typeface="Verdana"/>
                <a:hlinkClick r:id="rId12"/>
              </a:rPr>
              <a:t>clientesmad@aena.es</a:t>
            </a:r>
            <a:r>
              <a:rPr dirty="0" sz="1300" spc="-75">
                <a:latin typeface="Verdana"/>
                <a:cs typeface="Verdana"/>
              </a:rPr>
              <a:t>’, </a:t>
            </a:r>
            <a:r>
              <a:rPr dirty="0" sz="1300" spc="-55">
                <a:latin typeface="Verdana"/>
                <a:cs typeface="Verdana"/>
              </a:rPr>
              <a:t>‘34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170">
                <a:latin typeface="Verdana"/>
                <a:cs typeface="Verdana"/>
              </a:rPr>
              <a:t>91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3211000’,</a:t>
            </a:r>
            <a:r>
              <a:rPr dirty="0" sz="1300" spc="22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125">
                <a:latin typeface="Verdana"/>
                <a:cs typeface="Verdana"/>
              </a:rPr>
              <a:t>913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938380’,</a:t>
            </a:r>
            <a:r>
              <a:rPr dirty="0" sz="1300" spc="-114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‘34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917466112</a:t>
            </a:r>
            <a:r>
              <a:rPr dirty="0" sz="1300" spc="-9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‘,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0">
                <a:latin typeface="Verdana"/>
                <a:cs typeface="Verdana"/>
              </a:rPr>
              <a:t>‘LEMD’)</a:t>
            </a:r>
            <a:endParaRPr sz="1300">
              <a:latin typeface="Verdana"/>
              <a:cs typeface="Verdana"/>
            </a:endParaRPr>
          </a:p>
          <a:p>
            <a:pPr marL="12700" marR="1803400">
              <a:lnSpc>
                <a:spcPct val="100000"/>
              </a:lnSpc>
              <a:spcBef>
                <a:spcPts val="100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Contatti_Aeroporto 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5">
                <a:latin typeface="Verdana"/>
                <a:cs typeface="Verdana"/>
              </a:rPr>
              <a:t>(‘</a:t>
            </a:r>
            <a:r>
              <a:rPr dirty="0" sz="1300" spc="-35">
                <a:latin typeface="Verdana"/>
                <a:cs typeface="Verdana"/>
                <a:hlinkClick r:id="rId13"/>
              </a:rPr>
              <a:t>AirParis@PEC.IT</a:t>
            </a:r>
            <a:r>
              <a:rPr dirty="0" sz="1300" spc="-35">
                <a:latin typeface="Verdana"/>
                <a:cs typeface="Verdana"/>
              </a:rPr>
              <a:t>’,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70">
                <a:latin typeface="Verdana"/>
                <a:cs typeface="Verdana"/>
              </a:rPr>
              <a:t>‘</a:t>
            </a:r>
            <a:r>
              <a:rPr dirty="0" sz="1300" spc="-70">
                <a:latin typeface="Verdana"/>
                <a:cs typeface="Verdana"/>
                <a:hlinkClick r:id="rId14"/>
              </a:rPr>
              <a:t>serviceclients@aeroport.com</a:t>
            </a:r>
            <a:r>
              <a:rPr dirty="0" sz="1300" spc="-70">
                <a:latin typeface="Verdana"/>
                <a:cs typeface="Verdana"/>
              </a:rPr>
              <a:t>’,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’33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148622280’,</a:t>
            </a:r>
            <a:r>
              <a:rPr dirty="0" sz="1300" spc="23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33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65">
                <a:latin typeface="Verdana"/>
                <a:cs typeface="Verdana"/>
              </a:rPr>
              <a:t>892563950’,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’33 </a:t>
            </a:r>
            <a:r>
              <a:rPr dirty="0" sz="1300" spc="-85">
                <a:latin typeface="Verdana"/>
                <a:cs typeface="Verdana"/>
              </a:rPr>
              <a:t>148620752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‘,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‘LFPO’)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Contatti_Aeroporto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70">
                <a:latin typeface="Verdana"/>
                <a:cs typeface="Verdana"/>
              </a:rPr>
              <a:t>(</a:t>
            </a:r>
            <a:r>
              <a:rPr dirty="0" sz="1300" spc="-70">
                <a:latin typeface="Verdana"/>
                <a:cs typeface="Verdana"/>
                <a:hlinkClick r:id="rId15"/>
              </a:rPr>
              <a:t>‘NYAir@PEC.IT’</a:t>
            </a:r>
            <a:r>
              <a:rPr dirty="0" sz="1300" spc="-70">
                <a:latin typeface="Verdana"/>
                <a:cs typeface="Verdana"/>
              </a:rPr>
              <a:t>, </a:t>
            </a:r>
            <a:r>
              <a:rPr dirty="0" sz="1300" spc="-80">
                <a:latin typeface="Verdana"/>
                <a:cs typeface="Verdana"/>
                <a:hlinkClick r:id="rId16"/>
              </a:rPr>
              <a:t>‘newyorkinfo@esteri.it’,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215">
                <a:latin typeface="Verdana"/>
                <a:cs typeface="Verdana"/>
              </a:rPr>
              <a:t>‘1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(718)2444444’,</a:t>
            </a:r>
            <a:r>
              <a:rPr dirty="0" sz="1300" spc="28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‘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-375">
                <a:latin typeface="Verdana"/>
                <a:cs typeface="Verdana"/>
              </a:rPr>
              <a:t>1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120">
                <a:latin typeface="Verdana"/>
                <a:cs typeface="Verdana"/>
              </a:rPr>
              <a:t>(718)9173999’,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215">
                <a:latin typeface="Verdana"/>
                <a:cs typeface="Verdana"/>
              </a:rPr>
              <a:t>‘1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(212)2494945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‘,</a:t>
            </a:r>
            <a:r>
              <a:rPr dirty="0" sz="1300" spc="-9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‘KJFK’)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1118108"/>
            <a:ext cx="54819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CONTATTI_COMPAGNIA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35585" rIns="0" bIns="0" rtlCol="0" vert="horz">
            <a:spAutoFit/>
          </a:bodyPr>
          <a:lstStyle/>
          <a:p>
            <a:pPr marL="5517515">
              <a:lnSpc>
                <a:spcPct val="100000"/>
              </a:lnSpc>
              <a:spcBef>
                <a:spcPts val="95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30">
                <a:solidFill>
                  <a:srgbClr val="001F5F"/>
                </a:solidFill>
              </a:rPr>
              <a:t>values</a:t>
            </a:r>
            <a:r>
              <a:rPr dirty="0" spc="-30"/>
              <a:t>(</a:t>
            </a:r>
            <a:r>
              <a:rPr dirty="0" spc="-30">
                <a:hlinkClick r:id="rId2"/>
              </a:rPr>
              <a:t>‘FRITALY@LEGALMAIL.IT</a:t>
            </a:r>
            <a:r>
              <a:rPr dirty="0" spc="-30"/>
              <a:t>’,</a:t>
            </a:r>
          </a:p>
          <a:p>
            <a:pPr marL="5517515">
              <a:lnSpc>
                <a:spcPct val="100000"/>
              </a:lnSpc>
            </a:pPr>
            <a:r>
              <a:rPr dirty="0" spc="-100">
                <a:hlinkClick r:id="rId3"/>
              </a:rPr>
              <a:t>‘ryanairen@ryanair.ie</a:t>
            </a:r>
            <a:r>
              <a:rPr dirty="0" spc="-100"/>
              <a:t>’,</a:t>
            </a:r>
            <a:r>
              <a:rPr dirty="0" spc="-130"/>
              <a:t> </a:t>
            </a:r>
            <a:r>
              <a:rPr dirty="0" spc="-60"/>
              <a:t>‘02</a:t>
            </a:r>
            <a:r>
              <a:rPr dirty="0" spc="-65"/>
              <a:t> </a:t>
            </a:r>
            <a:r>
              <a:rPr dirty="0" spc="-20"/>
              <a:t>89980500’,</a:t>
            </a:r>
            <a:r>
              <a:rPr dirty="0" spc="290"/>
              <a:t> </a:t>
            </a:r>
            <a:r>
              <a:rPr dirty="0" spc="-90"/>
              <a:t>‘</a:t>
            </a:r>
            <a:r>
              <a:rPr dirty="0" spc="-85"/>
              <a:t> </a:t>
            </a:r>
            <a:r>
              <a:rPr dirty="0" spc="-90"/>
              <a:t>800582717’,</a:t>
            </a:r>
            <a:r>
              <a:rPr dirty="0" spc="-114"/>
              <a:t> </a:t>
            </a:r>
            <a:r>
              <a:rPr dirty="0" spc="-120"/>
              <a:t>‘3538121672’,</a:t>
            </a:r>
            <a:r>
              <a:rPr dirty="0" spc="-60"/>
              <a:t> </a:t>
            </a:r>
            <a:r>
              <a:rPr dirty="0" spc="-10"/>
              <a:t>‘RYR’)</a:t>
            </a:r>
          </a:p>
          <a:p>
            <a:pPr marL="5517515" marR="460375">
              <a:lnSpc>
                <a:spcPct val="100000"/>
              </a:lnSpc>
              <a:spcBef>
                <a:spcPts val="994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35">
                <a:solidFill>
                  <a:srgbClr val="001F5F"/>
                </a:solidFill>
              </a:rPr>
              <a:t>values</a:t>
            </a:r>
            <a:r>
              <a:rPr dirty="0" spc="-35"/>
              <a:t>(</a:t>
            </a:r>
            <a:r>
              <a:rPr dirty="0" spc="-35">
                <a:hlinkClick r:id="rId4"/>
              </a:rPr>
              <a:t>‘EMIRATESITALY@PEC.IT</a:t>
            </a:r>
            <a:r>
              <a:rPr dirty="0" spc="-35"/>
              <a:t>’, </a:t>
            </a:r>
            <a:r>
              <a:rPr dirty="0" spc="-90"/>
              <a:t>‘</a:t>
            </a:r>
            <a:r>
              <a:rPr dirty="0" spc="-90">
                <a:hlinkClick r:id="rId5"/>
              </a:rPr>
              <a:t>emiratesen@emirates.ie</a:t>
            </a:r>
            <a:r>
              <a:rPr dirty="0" spc="-90"/>
              <a:t>’,</a:t>
            </a:r>
            <a:r>
              <a:rPr dirty="0" spc="-95"/>
              <a:t> </a:t>
            </a:r>
            <a:r>
              <a:rPr dirty="0" spc="-50"/>
              <a:t>‘39</a:t>
            </a:r>
            <a:r>
              <a:rPr dirty="0" spc="-100"/>
              <a:t> </a:t>
            </a:r>
            <a:r>
              <a:rPr dirty="0" spc="-20"/>
              <a:t>02</a:t>
            </a:r>
            <a:r>
              <a:rPr dirty="0" spc="-100"/>
              <a:t> </a:t>
            </a:r>
            <a:r>
              <a:rPr dirty="0" spc="-125"/>
              <a:t>914</a:t>
            </a:r>
            <a:r>
              <a:rPr dirty="0" spc="-95"/>
              <a:t> </a:t>
            </a:r>
            <a:r>
              <a:rPr dirty="0" spc="-35"/>
              <a:t>83383’,</a:t>
            </a:r>
            <a:r>
              <a:rPr dirty="0" spc="265"/>
              <a:t> </a:t>
            </a:r>
            <a:r>
              <a:rPr dirty="0" spc="-90"/>
              <a:t>‘</a:t>
            </a:r>
            <a:r>
              <a:rPr dirty="0" spc="-100"/>
              <a:t> </a:t>
            </a:r>
            <a:r>
              <a:rPr dirty="0"/>
              <a:t>06</a:t>
            </a:r>
            <a:r>
              <a:rPr dirty="0" spc="-114"/>
              <a:t> </a:t>
            </a:r>
            <a:r>
              <a:rPr dirty="0" spc="-100"/>
              <a:t>6501</a:t>
            </a:r>
            <a:r>
              <a:rPr dirty="0" spc="-105"/>
              <a:t> </a:t>
            </a:r>
            <a:r>
              <a:rPr dirty="0" spc="-180"/>
              <a:t>1417’,</a:t>
            </a:r>
            <a:r>
              <a:rPr dirty="0" spc="-95"/>
              <a:t> </a:t>
            </a:r>
            <a:r>
              <a:rPr dirty="0" spc="-140"/>
              <a:t>‘971</a:t>
            </a:r>
            <a:r>
              <a:rPr dirty="0" spc="-80"/>
              <a:t> </a:t>
            </a:r>
            <a:r>
              <a:rPr dirty="0" spc="-50"/>
              <a:t>4</a:t>
            </a:r>
          </a:p>
          <a:p>
            <a:pPr marL="5517515">
              <a:lnSpc>
                <a:spcPct val="100000"/>
              </a:lnSpc>
            </a:pPr>
            <a:r>
              <a:rPr dirty="0" spc="-95"/>
              <a:t>2864120’,</a:t>
            </a:r>
            <a:r>
              <a:rPr dirty="0" spc="-55"/>
              <a:t> </a:t>
            </a:r>
            <a:r>
              <a:rPr dirty="0" spc="-10"/>
              <a:t>‘UAE’)</a:t>
            </a:r>
          </a:p>
          <a:p>
            <a:pPr marL="5517515" marR="513080">
              <a:lnSpc>
                <a:spcPct val="100000"/>
              </a:lnSpc>
              <a:spcBef>
                <a:spcPts val="1000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45">
                <a:solidFill>
                  <a:srgbClr val="001F5F"/>
                </a:solidFill>
              </a:rPr>
              <a:t>values</a:t>
            </a:r>
            <a:r>
              <a:rPr dirty="0" spc="-45"/>
              <a:t>(</a:t>
            </a:r>
            <a:r>
              <a:rPr dirty="0" spc="-45">
                <a:hlinkClick r:id="rId6"/>
              </a:rPr>
              <a:t>‘EASYJET@LEGALMAIL.IT</a:t>
            </a:r>
            <a:r>
              <a:rPr dirty="0" spc="-45"/>
              <a:t>’, </a:t>
            </a:r>
            <a:r>
              <a:rPr dirty="0" spc="-80"/>
              <a:t>‘</a:t>
            </a:r>
            <a:r>
              <a:rPr dirty="0" spc="-80">
                <a:hlinkClick r:id="rId7"/>
              </a:rPr>
              <a:t>groupit@easyJet.com</a:t>
            </a:r>
            <a:r>
              <a:rPr dirty="0" spc="-80"/>
              <a:t>’,</a:t>
            </a:r>
            <a:r>
              <a:rPr dirty="0" spc="-60"/>
              <a:t> </a:t>
            </a:r>
            <a:r>
              <a:rPr dirty="0" spc="-50"/>
              <a:t>‘39</a:t>
            </a:r>
            <a:r>
              <a:rPr dirty="0" spc="-85"/>
              <a:t> </a:t>
            </a:r>
            <a:r>
              <a:rPr dirty="0" spc="-30"/>
              <a:t>0232068899’,</a:t>
            </a:r>
            <a:r>
              <a:rPr dirty="0" spc="254"/>
              <a:t> </a:t>
            </a:r>
            <a:r>
              <a:rPr dirty="0" spc="-90"/>
              <a:t>‘</a:t>
            </a:r>
            <a:r>
              <a:rPr dirty="0" spc="-95"/>
              <a:t> </a:t>
            </a:r>
            <a:r>
              <a:rPr dirty="0" spc="-30"/>
              <a:t>44</a:t>
            </a:r>
            <a:r>
              <a:rPr dirty="0" spc="-95"/>
              <a:t> </a:t>
            </a:r>
            <a:r>
              <a:rPr dirty="0" spc="-135"/>
              <a:t>3305515151’,</a:t>
            </a:r>
            <a:r>
              <a:rPr dirty="0" spc="-100"/>
              <a:t> </a:t>
            </a:r>
            <a:r>
              <a:rPr dirty="0" spc="-25"/>
              <a:t>‘44</a:t>
            </a:r>
          </a:p>
          <a:p>
            <a:pPr marL="5517515">
              <a:lnSpc>
                <a:spcPct val="100000"/>
              </a:lnSpc>
            </a:pPr>
            <a:r>
              <a:rPr dirty="0" spc="-95"/>
              <a:t>1582443355’,</a:t>
            </a:r>
            <a:r>
              <a:rPr dirty="0" spc="-15"/>
              <a:t> </a:t>
            </a:r>
            <a:r>
              <a:rPr dirty="0" spc="-10"/>
              <a:t>‘EZY’)</a:t>
            </a:r>
          </a:p>
          <a:p>
            <a:pPr marL="5517515" marR="23495">
              <a:lnSpc>
                <a:spcPct val="100000"/>
              </a:lnSpc>
              <a:spcBef>
                <a:spcPts val="1005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6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20"/>
              <a:t> </a:t>
            </a:r>
            <a:r>
              <a:rPr dirty="0" spc="-75">
                <a:solidFill>
                  <a:srgbClr val="001F5F"/>
                </a:solidFill>
              </a:rPr>
              <a:t>values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55"/>
              <a:t>(‘</a:t>
            </a:r>
            <a:r>
              <a:rPr dirty="0" spc="-55">
                <a:hlinkClick r:id="rId8"/>
              </a:rPr>
              <a:t>AMMINISTRAZIONELH@PEC.IT</a:t>
            </a:r>
            <a:r>
              <a:rPr dirty="0" spc="-55"/>
              <a:t>’, </a:t>
            </a:r>
            <a:r>
              <a:rPr dirty="0" spc="-80"/>
              <a:t>‘</a:t>
            </a:r>
            <a:r>
              <a:rPr dirty="0" spc="-80">
                <a:hlinkClick r:id="rId9"/>
              </a:rPr>
              <a:t>customerrelation@lufthansa.com</a:t>
            </a:r>
            <a:r>
              <a:rPr dirty="0" spc="-80"/>
              <a:t>’,</a:t>
            </a:r>
            <a:r>
              <a:rPr dirty="0" spc="-15"/>
              <a:t> </a:t>
            </a:r>
            <a:r>
              <a:rPr dirty="0" spc="-55"/>
              <a:t>’39</a:t>
            </a:r>
            <a:r>
              <a:rPr dirty="0" spc="-50"/>
              <a:t> </a:t>
            </a:r>
            <a:r>
              <a:rPr dirty="0" spc="-60"/>
              <a:t>0899198000’,</a:t>
            </a:r>
            <a:r>
              <a:rPr dirty="0" spc="-70"/>
              <a:t> </a:t>
            </a:r>
            <a:r>
              <a:rPr dirty="0" spc="-95"/>
              <a:t>‘</a:t>
            </a:r>
            <a:r>
              <a:rPr dirty="0" spc="-35"/>
              <a:t> </a:t>
            </a:r>
            <a:r>
              <a:rPr dirty="0" spc="-30"/>
              <a:t>39</a:t>
            </a:r>
            <a:r>
              <a:rPr dirty="0" spc="-50"/>
              <a:t> </a:t>
            </a:r>
            <a:r>
              <a:rPr dirty="0" spc="-65"/>
              <a:t>0899198004’,</a:t>
            </a:r>
            <a:r>
              <a:rPr dirty="0" spc="-60"/>
              <a:t> </a:t>
            </a:r>
            <a:r>
              <a:rPr dirty="0" spc="-50"/>
              <a:t>‘</a:t>
            </a:r>
          </a:p>
          <a:p>
            <a:pPr marL="5517515">
              <a:lnSpc>
                <a:spcPct val="100000"/>
              </a:lnSpc>
            </a:pPr>
            <a:r>
              <a:rPr dirty="0" spc="-20"/>
              <a:t>02</a:t>
            </a:r>
            <a:r>
              <a:rPr dirty="0" spc="-55"/>
              <a:t> </a:t>
            </a:r>
            <a:r>
              <a:rPr dirty="0" spc="-85"/>
              <a:t>58372226’,</a:t>
            </a:r>
            <a:r>
              <a:rPr dirty="0" spc="-55"/>
              <a:t> </a:t>
            </a:r>
            <a:r>
              <a:rPr dirty="0" spc="-10"/>
              <a:t>‘DLH’)</a:t>
            </a:r>
          </a:p>
          <a:p>
            <a:pPr marL="5517515">
              <a:lnSpc>
                <a:spcPct val="100000"/>
              </a:lnSpc>
              <a:spcBef>
                <a:spcPts val="1000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25">
                <a:solidFill>
                  <a:srgbClr val="001F5F"/>
                </a:solidFill>
              </a:rPr>
              <a:t>values</a:t>
            </a:r>
            <a:r>
              <a:rPr dirty="0" spc="-25"/>
              <a:t>(‘</a:t>
            </a:r>
            <a:r>
              <a:rPr dirty="0" spc="-25">
                <a:hlinkClick r:id="rId10"/>
              </a:rPr>
              <a:t>AFADMIN@PECAFKL.IT’</a:t>
            </a:r>
            <a:r>
              <a:rPr dirty="0" spc="-25"/>
              <a:t>,</a:t>
            </a:r>
          </a:p>
          <a:p>
            <a:pPr marL="5517515">
              <a:lnSpc>
                <a:spcPct val="100000"/>
              </a:lnSpc>
            </a:pPr>
            <a:r>
              <a:rPr dirty="0" spc="-85"/>
              <a:t>‘</a:t>
            </a:r>
            <a:r>
              <a:rPr dirty="0" spc="-85">
                <a:hlinkClick r:id="rId11"/>
              </a:rPr>
              <a:t>groupit@airfrance.com</a:t>
            </a:r>
            <a:r>
              <a:rPr dirty="0" spc="-85"/>
              <a:t>’,</a:t>
            </a:r>
            <a:r>
              <a:rPr dirty="0" spc="-90"/>
              <a:t> </a:t>
            </a:r>
            <a:r>
              <a:rPr dirty="0" spc="-50"/>
              <a:t>‘02</a:t>
            </a:r>
            <a:r>
              <a:rPr dirty="0" spc="-75"/>
              <a:t> </a:t>
            </a:r>
            <a:r>
              <a:rPr dirty="0" spc="-85"/>
              <a:t>38591272’,</a:t>
            </a:r>
            <a:r>
              <a:rPr dirty="0" spc="285"/>
              <a:t> </a:t>
            </a:r>
            <a:r>
              <a:rPr dirty="0" spc="-90"/>
              <a:t>‘</a:t>
            </a:r>
            <a:r>
              <a:rPr dirty="0" spc="-95"/>
              <a:t> </a:t>
            </a:r>
            <a:r>
              <a:rPr dirty="0"/>
              <a:t>06</a:t>
            </a:r>
            <a:r>
              <a:rPr dirty="0" spc="-100"/>
              <a:t> </a:t>
            </a:r>
            <a:r>
              <a:rPr dirty="0" spc="-125"/>
              <a:t>48791’,</a:t>
            </a:r>
            <a:r>
              <a:rPr dirty="0" spc="-95"/>
              <a:t> </a:t>
            </a:r>
            <a:r>
              <a:rPr dirty="0" spc="-40"/>
              <a:t>‘06</a:t>
            </a:r>
            <a:r>
              <a:rPr dirty="0" spc="-85"/>
              <a:t> </a:t>
            </a:r>
            <a:r>
              <a:rPr dirty="0" spc="-110"/>
              <a:t>4817079’,</a:t>
            </a:r>
            <a:r>
              <a:rPr dirty="0" spc="-85"/>
              <a:t> </a:t>
            </a:r>
            <a:r>
              <a:rPr dirty="0" spc="-10"/>
              <a:t>‘AFR’)</a:t>
            </a:r>
          </a:p>
          <a:p>
            <a:pPr marL="5517515" marR="36830">
              <a:lnSpc>
                <a:spcPct val="100000"/>
              </a:lnSpc>
              <a:spcBef>
                <a:spcPts val="994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40">
                <a:solidFill>
                  <a:srgbClr val="001F5F"/>
                </a:solidFill>
              </a:rPr>
              <a:t>values</a:t>
            </a:r>
            <a:r>
              <a:rPr dirty="0" spc="-40"/>
              <a:t>(</a:t>
            </a:r>
            <a:r>
              <a:rPr dirty="0" spc="-40">
                <a:hlinkClick r:id="rId12"/>
              </a:rPr>
              <a:t>‘BRITISHAIRWAYSPLC@PEC.IT’</a:t>
            </a:r>
            <a:r>
              <a:rPr dirty="0" spc="-40"/>
              <a:t>, </a:t>
            </a:r>
            <a:r>
              <a:rPr dirty="0" spc="-90"/>
              <a:t>‘</a:t>
            </a:r>
            <a:r>
              <a:rPr dirty="0" spc="-90">
                <a:hlinkClick r:id="rId13"/>
              </a:rPr>
              <a:t>groupsitaly@ba.com</a:t>
            </a:r>
            <a:r>
              <a:rPr dirty="0" spc="-90"/>
              <a:t>’,</a:t>
            </a:r>
            <a:r>
              <a:rPr dirty="0" spc="-75"/>
              <a:t> </a:t>
            </a:r>
            <a:r>
              <a:rPr dirty="0" spc="-60"/>
              <a:t>‘02</a:t>
            </a:r>
            <a:r>
              <a:rPr dirty="0" spc="-85"/>
              <a:t> </a:t>
            </a:r>
            <a:r>
              <a:rPr dirty="0" spc="-30"/>
              <a:t>69633602’,</a:t>
            </a:r>
            <a:r>
              <a:rPr dirty="0" spc="270"/>
              <a:t> </a:t>
            </a:r>
            <a:r>
              <a:rPr dirty="0" spc="-90"/>
              <a:t>‘</a:t>
            </a:r>
            <a:r>
              <a:rPr dirty="0" spc="-105"/>
              <a:t> </a:t>
            </a:r>
            <a:r>
              <a:rPr dirty="0" spc="-30"/>
              <a:t>39</a:t>
            </a:r>
            <a:r>
              <a:rPr dirty="0" spc="-85"/>
              <a:t> </a:t>
            </a:r>
            <a:r>
              <a:rPr dirty="0" spc="-45"/>
              <a:t>0689386034’,</a:t>
            </a:r>
            <a:r>
              <a:rPr dirty="0" spc="-100"/>
              <a:t> </a:t>
            </a:r>
            <a:r>
              <a:rPr dirty="0" spc="-50"/>
              <a:t>‘02</a:t>
            </a:r>
            <a:r>
              <a:rPr dirty="0" spc="-100"/>
              <a:t> </a:t>
            </a:r>
            <a:r>
              <a:rPr dirty="0" spc="-65"/>
              <a:t>69633615‘, </a:t>
            </a:r>
            <a:r>
              <a:rPr dirty="0" spc="-10"/>
              <a:t>‘BAW’)</a:t>
            </a:r>
          </a:p>
          <a:p>
            <a:pPr marL="5517515" marR="5080">
              <a:lnSpc>
                <a:spcPct val="100000"/>
              </a:lnSpc>
              <a:spcBef>
                <a:spcPts val="1010"/>
              </a:spcBef>
            </a:pPr>
            <a:r>
              <a:rPr dirty="0" spc="-60">
                <a:solidFill>
                  <a:srgbClr val="001F5F"/>
                </a:solidFill>
              </a:rPr>
              <a:t>insert</a:t>
            </a:r>
            <a:r>
              <a:rPr dirty="0" spc="-55">
                <a:solidFill>
                  <a:srgbClr val="001F5F"/>
                </a:solidFill>
              </a:rPr>
              <a:t> </a:t>
            </a:r>
            <a:r>
              <a:rPr dirty="0" spc="-75">
                <a:solidFill>
                  <a:srgbClr val="001F5F"/>
                </a:solidFill>
              </a:rPr>
              <a:t>into</a:t>
            </a:r>
            <a:r>
              <a:rPr dirty="0" spc="-70">
                <a:solidFill>
                  <a:srgbClr val="001F5F"/>
                </a:solidFill>
              </a:rPr>
              <a:t> </a:t>
            </a:r>
            <a:r>
              <a:rPr dirty="0" spc="-70"/>
              <a:t>Contatti_Compagnia</a:t>
            </a:r>
            <a:r>
              <a:rPr dirty="0" spc="-15"/>
              <a:t> </a:t>
            </a:r>
            <a:r>
              <a:rPr dirty="0" spc="-40">
                <a:solidFill>
                  <a:srgbClr val="001F5F"/>
                </a:solidFill>
                <a:hlinkClick r:id="rId14"/>
              </a:rPr>
              <a:t>values</a:t>
            </a:r>
            <a:r>
              <a:rPr dirty="0" spc="-40">
                <a:hlinkClick r:id="rId14"/>
              </a:rPr>
              <a:t>('TAPPORTUGAL@LEGALMAIL.IT',</a:t>
            </a:r>
            <a:r>
              <a:rPr dirty="0" spc="-40"/>
              <a:t> </a:t>
            </a:r>
            <a:r>
              <a:rPr dirty="0" spc="-80">
                <a:hlinkClick r:id="rId15"/>
              </a:rPr>
              <a:t>'info@tapportugal.com',</a:t>
            </a:r>
            <a:r>
              <a:rPr dirty="0" spc="5"/>
              <a:t> </a:t>
            </a:r>
            <a:r>
              <a:rPr dirty="0" spc="-60"/>
              <a:t>'39</a:t>
            </a:r>
            <a:r>
              <a:rPr dirty="0" spc="-35"/>
              <a:t> </a:t>
            </a:r>
            <a:r>
              <a:rPr dirty="0" spc="-55"/>
              <a:t>0269682334',</a:t>
            </a:r>
            <a:r>
              <a:rPr dirty="0" spc="-35"/>
              <a:t> </a:t>
            </a:r>
            <a:r>
              <a:rPr dirty="0" spc="-55"/>
              <a:t>'39</a:t>
            </a:r>
            <a:r>
              <a:rPr dirty="0" spc="-50"/>
              <a:t> </a:t>
            </a:r>
            <a:r>
              <a:rPr dirty="0" spc="-55"/>
              <a:t>0269682334',</a:t>
            </a:r>
            <a:r>
              <a:rPr dirty="0" spc="-40"/>
              <a:t> </a:t>
            </a:r>
            <a:r>
              <a:rPr dirty="0" spc="-20"/>
              <a:t>'351</a:t>
            </a:r>
          </a:p>
          <a:p>
            <a:pPr marL="5517515">
              <a:lnSpc>
                <a:spcPct val="100000"/>
              </a:lnSpc>
            </a:pPr>
            <a:r>
              <a:rPr dirty="0" spc="-75"/>
              <a:t>707205700',</a:t>
            </a:r>
            <a:r>
              <a:rPr dirty="0" spc="-15"/>
              <a:t> </a:t>
            </a:r>
            <a:r>
              <a:rPr dirty="0" spc="-10"/>
              <a:t>'TAP')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4172" y="2441448"/>
            <a:ext cx="5173980" cy="38130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16744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AEREO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10096" y="580390"/>
            <a:ext cx="5032375" cy="4417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75">
                <a:latin typeface="Verdana"/>
                <a:cs typeface="Verdana"/>
              </a:rPr>
              <a:t>('I-</a:t>
            </a:r>
            <a:r>
              <a:rPr dirty="0" sz="1500" spc="-55">
                <a:latin typeface="Verdana"/>
                <a:cs typeface="Verdana"/>
              </a:rPr>
              <a:t>AAAB’,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22680,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155">
                <a:latin typeface="Verdana"/>
                <a:cs typeface="Verdana"/>
              </a:rPr>
              <a:t>'170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70)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75">
                <a:latin typeface="Verdana"/>
                <a:cs typeface="Verdana"/>
              </a:rPr>
              <a:t>('I-</a:t>
            </a:r>
            <a:r>
              <a:rPr dirty="0" sz="1500" spc="-45">
                <a:latin typeface="Verdana"/>
                <a:cs typeface="Verdana"/>
              </a:rPr>
              <a:t>CACB’,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23000,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'200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kW',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50)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('B-</a:t>
            </a:r>
            <a:r>
              <a:rPr dirty="0" sz="1500" spc="-50">
                <a:latin typeface="Verdana"/>
                <a:cs typeface="Verdana"/>
              </a:rPr>
              <a:t>2000’,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23500,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180">
                <a:latin typeface="Verdana"/>
                <a:cs typeface="Verdana"/>
              </a:rPr>
              <a:t>'175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kW',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70)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2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('B-</a:t>
            </a:r>
            <a:r>
              <a:rPr dirty="0" sz="1500" spc="-120">
                <a:latin typeface="Verdana"/>
                <a:cs typeface="Verdana"/>
              </a:rPr>
              <a:t>2010’,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14">
                <a:latin typeface="Verdana"/>
                <a:cs typeface="Verdana"/>
              </a:rPr>
              <a:t>23100,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30">
                <a:latin typeface="Verdana"/>
                <a:cs typeface="Verdana"/>
              </a:rPr>
              <a:t>'210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kW',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50)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('EC-</a:t>
            </a:r>
            <a:r>
              <a:rPr dirty="0" sz="1500" spc="-65">
                <a:latin typeface="Verdana"/>
                <a:cs typeface="Verdana"/>
              </a:rPr>
              <a:t>AAB’,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22700,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180">
                <a:latin typeface="Verdana"/>
                <a:cs typeface="Verdana"/>
              </a:rPr>
              <a:t>'175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kW',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80)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('EC-</a:t>
            </a:r>
            <a:r>
              <a:rPr dirty="0" sz="1500" spc="-45">
                <a:latin typeface="Verdana"/>
                <a:cs typeface="Verdana"/>
              </a:rPr>
              <a:t>RTT’,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23050,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10">
                <a:latin typeface="Verdana"/>
                <a:cs typeface="Verdana"/>
              </a:rPr>
              <a:t>'110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25)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latin typeface="Verdana"/>
                <a:cs typeface="Verdana"/>
              </a:rPr>
              <a:t>('F-</a:t>
            </a:r>
            <a:r>
              <a:rPr dirty="0" sz="1500" spc="-50">
                <a:latin typeface="Verdana"/>
                <a:cs typeface="Verdana"/>
              </a:rPr>
              <a:t>CAAB’,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23400,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135">
                <a:latin typeface="Verdana"/>
                <a:cs typeface="Verdana"/>
              </a:rPr>
              <a:t>'150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kW',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70)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latin typeface="Verdana"/>
                <a:cs typeface="Verdana"/>
              </a:rPr>
              <a:t>('N-</a:t>
            </a:r>
            <a:r>
              <a:rPr dirty="0" sz="1500" spc="-60">
                <a:latin typeface="Verdana"/>
                <a:cs typeface="Verdana"/>
              </a:rPr>
              <a:t>9800’,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23350,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'160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55)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30">
                <a:latin typeface="Verdana"/>
                <a:cs typeface="Verdana"/>
              </a:rPr>
              <a:t>('D-</a:t>
            </a:r>
            <a:r>
              <a:rPr dirty="0" sz="1500" spc="-70">
                <a:latin typeface="Verdana"/>
                <a:cs typeface="Verdana"/>
              </a:rPr>
              <a:t>VERL’,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50">
                <a:latin typeface="Verdana"/>
                <a:cs typeface="Verdana"/>
              </a:rPr>
              <a:t>24000,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'200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35">
                <a:latin typeface="Verdana"/>
                <a:cs typeface="Verdana"/>
              </a:rPr>
              <a:t>100)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latin typeface="Verdana"/>
                <a:cs typeface="Verdana"/>
              </a:rPr>
              <a:t>('PH-AAA’,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22890,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120">
                <a:latin typeface="Verdana"/>
                <a:cs typeface="Verdana"/>
              </a:rPr>
              <a:t>'130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65)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latin typeface="Verdana"/>
                <a:cs typeface="Verdana"/>
              </a:rPr>
              <a:t>('HS-</a:t>
            </a:r>
            <a:r>
              <a:rPr dirty="0" sz="1500" spc="-60">
                <a:latin typeface="Verdana"/>
                <a:cs typeface="Verdana"/>
              </a:rPr>
              <a:t>POL’,</a:t>
            </a:r>
            <a:r>
              <a:rPr dirty="0" sz="1500" spc="-95">
                <a:latin typeface="Verdana"/>
                <a:cs typeface="Verdana"/>
              </a:rPr>
              <a:t> 22780, </a:t>
            </a:r>
            <a:r>
              <a:rPr dirty="0" sz="1500" spc="-130">
                <a:latin typeface="Verdana"/>
                <a:cs typeface="Verdana"/>
              </a:rPr>
              <a:t>'120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60)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Aereo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('SU-</a:t>
            </a:r>
            <a:r>
              <a:rPr dirty="0" sz="1500" spc="-55">
                <a:latin typeface="Verdana"/>
                <a:cs typeface="Verdana"/>
              </a:rPr>
              <a:t>AAC’,</a:t>
            </a:r>
            <a:r>
              <a:rPr dirty="0" sz="1500" spc="-80">
                <a:latin typeface="Verdana"/>
                <a:cs typeface="Verdana"/>
              </a:rPr>
              <a:t> 22950,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'100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kW',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50)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3165348"/>
            <a:ext cx="4674108" cy="314401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77631" y="1192784"/>
            <a:ext cx="1334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" b="1">
                <a:latin typeface="Tahoma"/>
                <a:cs typeface="Tahoma"/>
              </a:rPr>
              <a:t>VOLO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8617" y="112522"/>
            <a:ext cx="6610350" cy="40132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27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80">
                <a:latin typeface="Verdana"/>
                <a:cs typeface="Verdana"/>
              </a:rPr>
              <a:t>('RYR001',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60">
                <a:latin typeface="Verdana"/>
                <a:cs typeface="Verdana"/>
              </a:rPr>
              <a:t>135,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('03/mar/2024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21:00:00',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'dd/mon/yyyy </a:t>
            </a:r>
            <a:r>
              <a:rPr dirty="0" sz="1300" spc="-95">
                <a:latin typeface="Verdana"/>
                <a:cs typeface="Verdana"/>
              </a:rPr>
              <a:t>hh24:mi:ss'),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('03/mar/2024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140">
                <a:latin typeface="Verdana"/>
                <a:cs typeface="Verdana"/>
              </a:rPr>
              <a:t>23:15:00',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9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8617" y="468833"/>
            <a:ext cx="5942965" cy="223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90" b="0">
                <a:latin typeface="Verdana"/>
                <a:cs typeface="Verdana"/>
              </a:rPr>
              <a:t>'Internazionale',</a:t>
            </a:r>
            <a:r>
              <a:rPr dirty="0" sz="1300" spc="-30" b="0">
                <a:latin typeface="Verdana"/>
                <a:cs typeface="Verdana"/>
              </a:rPr>
              <a:t> </a:t>
            </a:r>
            <a:r>
              <a:rPr dirty="0" sz="1300" spc="-70" b="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 b="0">
                <a:latin typeface="Verdana"/>
                <a:cs typeface="Verdana"/>
              </a:rPr>
              <a:t>('03/mar/2024</a:t>
            </a:r>
            <a:r>
              <a:rPr dirty="0" sz="1300" spc="-20" b="0">
                <a:latin typeface="Verdana"/>
                <a:cs typeface="Verdana"/>
              </a:rPr>
              <a:t> </a:t>
            </a:r>
            <a:r>
              <a:rPr dirty="0" sz="1300" spc="-145" b="0">
                <a:latin typeface="Verdana"/>
                <a:cs typeface="Verdana"/>
              </a:rPr>
              <a:t>21:05:44',</a:t>
            </a:r>
            <a:r>
              <a:rPr dirty="0" sz="1300" spc="-30" b="0">
                <a:latin typeface="Verdana"/>
                <a:cs typeface="Verdana"/>
              </a:rPr>
              <a:t> </a:t>
            </a:r>
            <a:r>
              <a:rPr dirty="0" sz="1300" spc="-80" b="0">
                <a:latin typeface="Verdana"/>
                <a:cs typeface="Verdana"/>
              </a:rPr>
              <a:t>'dd/mon/yyyy</a:t>
            </a:r>
            <a:r>
              <a:rPr dirty="0" sz="1300" spc="35" b="0">
                <a:latin typeface="Verdana"/>
                <a:cs typeface="Verdana"/>
              </a:rPr>
              <a:t> </a:t>
            </a:r>
            <a:r>
              <a:rPr dirty="0" sz="1300" spc="-95" b="0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8617" y="647827"/>
            <a:ext cx="6774180" cy="615759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224154">
              <a:lnSpc>
                <a:spcPts val="1400"/>
              </a:lnSpc>
              <a:spcBef>
                <a:spcPts val="27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('03/mar/2024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23:20:00',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'LIRN',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'LFPO', </a:t>
            </a:r>
            <a:r>
              <a:rPr dirty="0" sz="1300" spc="-65">
                <a:latin typeface="Verdana"/>
                <a:cs typeface="Verdana"/>
              </a:rPr>
              <a:t>'RYR',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'I- </a:t>
            </a:r>
            <a:r>
              <a:rPr dirty="0" sz="1300" spc="-10">
                <a:latin typeface="Verdana"/>
                <a:cs typeface="Verdana"/>
              </a:rPr>
              <a:t>AAAB')</a:t>
            </a:r>
            <a:endParaRPr sz="1300">
              <a:latin typeface="Verdana"/>
              <a:cs typeface="Verdana"/>
            </a:endParaRPr>
          </a:p>
          <a:p>
            <a:pPr marL="12700" marR="96520">
              <a:lnSpc>
                <a:spcPts val="1400"/>
              </a:lnSpc>
              <a:spcBef>
                <a:spcPts val="100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80">
                <a:latin typeface="Verdana"/>
                <a:cs typeface="Verdana"/>
              </a:rPr>
              <a:t>('EZY001',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95,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('25/may/2024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45">
                <a:latin typeface="Verdana"/>
                <a:cs typeface="Verdana"/>
              </a:rPr>
              <a:t>21:55:00',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'dd/mon/yyyy </a:t>
            </a:r>
            <a:r>
              <a:rPr dirty="0" sz="1300" spc="-100">
                <a:latin typeface="Verdana"/>
                <a:cs typeface="Verdana"/>
              </a:rPr>
              <a:t>hh24:mi:ss'),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0">
                <a:latin typeface="Verdana"/>
                <a:cs typeface="Verdana"/>
              </a:rPr>
              <a:t>('25/may/2024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23:30:00',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'Nazionale',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('25/may/2024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140">
                <a:latin typeface="Verdana"/>
                <a:cs typeface="Verdana"/>
              </a:rPr>
              <a:t>21:58:00',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0">
                <a:latin typeface="Verdana"/>
                <a:cs typeface="Verdana"/>
              </a:rPr>
              <a:t>('25/may/2024 </a:t>
            </a:r>
            <a:r>
              <a:rPr dirty="0" sz="1300" spc="-110">
                <a:latin typeface="Verdana"/>
                <a:cs typeface="Verdana"/>
              </a:rPr>
              <a:t>23:35:00',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'dd/mon/yyyy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'LIRN',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'LIMC',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'EZY', </a:t>
            </a:r>
            <a:r>
              <a:rPr dirty="0" sz="1300" spc="-150">
                <a:latin typeface="Verdana"/>
                <a:cs typeface="Verdana"/>
              </a:rPr>
              <a:t>'I-</a:t>
            </a:r>
            <a:r>
              <a:rPr dirty="0" sz="1300" spc="-10">
                <a:latin typeface="Verdana"/>
                <a:cs typeface="Verdana"/>
              </a:rPr>
              <a:t>CACB')</a:t>
            </a:r>
            <a:endParaRPr sz="1300">
              <a:latin typeface="Verdana"/>
              <a:cs typeface="Verdana"/>
            </a:endParaRPr>
          </a:p>
          <a:p>
            <a:pPr marL="12700" marR="280035">
              <a:lnSpc>
                <a:spcPts val="1400"/>
              </a:lnSpc>
              <a:spcBef>
                <a:spcPts val="101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80">
                <a:latin typeface="Verdana"/>
                <a:cs typeface="Verdana"/>
              </a:rPr>
              <a:t>('AFR001',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150">
                <a:latin typeface="Verdana"/>
                <a:cs typeface="Verdana"/>
              </a:rPr>
              <a:t>130,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('01/jun/2024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40">
                <a:latin typeface="Verdana"/>
                <a:cs typeface="Verdana"/>
              </a:rPr>
              <a:t>18:25:00',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'dd/mon/yyyy </a:t>
            </a:r>
            <a:r>
              <a:rPr dirty="0" sz="1300" spc="-105">
                <a:latin typeface="Verdana"/>
                <a:cs typeface="Verdana"/>
              </a:rPr>
              <a:t>hh24:mi:ss'),</a:t>
            </a:r>
            <a:r>
              <a:rPr dirty="0" sz="1300" spc="-10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5">
                <a:latin typeface="Verdana"/>
                <a:cs typeface="Verdana"/>
              </a:rPr>
              <a:t>('01/jun/2024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20:35:00',</a:t>
            </a:r>
            <a:r>
              <a:rPr dirty="0" sz="1300" spc="1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10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310"/>
              </a:lnSpc>
            </a:pPr>
            <a:r>
              <a:rPr dirty="0" sz="1300" spc="-90">
                <a:latin typeface="Verdana"/>
                <a:cs typeface="Verdana"/>
              </a:rPr>
              <a:t>'Internazionale',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('01/jun/2024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18:30:00',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 marR="327660">
              <a:lnSpc>
                <a:spcPts val="1400"/>
              </a:lnSpc>
              <a:spcBef>
                <a:spcPts val="105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('01/jun/2024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20:40:00',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'LIRF',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'LFPO',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'AFR',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'I- </a:t>
            </a:r>
            <a:r>
              <a:rPr dirty="0" sz="1300" spc="-10">
                <a:latin typeface="Verdana"/>
                <a:cs typeface="Verdana"/>
              </a:rPr>
              <a:t>RSTS')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0"/>
              </a:lnSpc>
              <a:spcBef>
                <a:spcPts val="83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90">
                <a:latin typeface="Verdana"/>
                <a:cs typeface="Verdana"/>
              </a:rPr>
              <a:t>('DLH001',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800,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('04/jul/2024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19:50:00',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'dd/mon/yyyy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05"/>
              </a:lnSpc>
            </a:pPr>
            <a:r>
              <a:rPr dirty="0" sz="1300" spc="-95">
                <a:latin typeface="Verdana"/>
                <a:cs typeface="Verdana"/>
              </a:rPr>
              <a:t>hh24:mi:ss'),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('05/jul/2024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08:00:00',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'dd/mon/yyyy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05"/>
              </a:lnSpc>
            </a:pPr>
            <a:r>
              <a:rPr dirty="0" sz="1300" spc="-90">
                <a:latin typeface="Verdana"/>
                <a:cs typeface="Verdana"/>
              </a:rPr>
              <a:t>'Internazionale',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('04/jul/2024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20:00:00',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 marR="192405">
              <a:lnSpc>
                <a:spcPts val="1400"/>
              </a:lnSpc>
              <a:spcBef>
                <a:spcPts val="100"/>
              </a:spcBef>
            </a:pP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('05/jul/2024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08:10:00',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'EDDB',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'VTBD',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'DLH',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'D- </a:t>
            </a:r>
            <a:r>
              <a:rPr dirty="0" sz="1300" spc="-10">
                <a:latin typeface="Verdana"/>
                <a:cs typeface="Verdana"/>
              </a:rPr>
              <a:t>AAAB’)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ts val="1400"/>
              </a:lnSpc>
              <a:spcBef>
                <a:spcPts val="100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75">
                <a:latin typeface="Verdana"/>
                <a:cs typeface="Verdana"/>
              </a:rPr>
              <a:t>('JAL001',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665,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('18/jul/2024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12:40:00',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'dd/mon/yyyy </a:t>
            </a:r>
            <a:r>
              <a:rPr dirty="0" sz="1300" spc="-105">
                <a:latin typeface="Verdana"/>
                <a:cs typeface="Verdana"/>
              </a:rPr>
              <a:t>hh24:mi:ss'),</a:t>
            </a:r>
            <a:r>
              <a:rPr dirty="0" sz="1300" spc="-10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5">
                <a:latin typeface="Verdana"/>
                <a:cs typeface="Verdana"/>
              </a:rPr>
              <a:t>('18/jul/2024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23:40:00',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'dd/mon/yyyy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'Internazionale',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('18/jul/2024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140">
                <a:latin typeface="Verdana"/>
                <a:cs typeface="Verdana"/>
              </a:rPr>
              <a:t>12:42:00',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4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20">
                <a:latin typeface="Verdana"/>
                <a:cs typeface="Verdana"/>
              </a:rPr>
              <a:t>('18/jul/2024 </a:t>
            </a:r>
            <a:r>
              <a:rPr dirty="0" sz="1300" spc="-105">
                <a:latin typeface="Verdana"/>
                <a:cs typeface="Verdana"/>
              </a:rPr>
              <a:t>23:43:00',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'LGAV',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'KJFK',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'JAL',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'EC-</a:t>
            </a:r>
            <a:r>
              <a:rPr dirty="0" sz="1300" spc="-10">
                <a:latin typeface="Verdana"/>
                <a:cs typeface="Verdana"/>
              </a:rPr>
              <a:t>FFG')</a:t>
            </a:r>
            <a:endParaRPr sz="1300">
              <a:latin typeface="Verdana"/>
              <a:cs typeface="Verdana"/>
            </a:endParaRPr>
          </a:p>
          <a:p>
            <a:pPr marL="12700" marR="168275">
              <a:lnSpc>
                <a:spcPts val="1400"/>
              </a:lnSpc>
              <a:spcBef>
                <a:spcPts val="101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85">
                <a:latin typeface="Verdana"/>
                <a:cs typeface="Verdana"/>
              </a:rPr>
              <a:t>('ABB001',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170">
                <a:latin typeface="Verdana"/>
                <a:cs typeface="Verdana"/>
              </a:rPr>
              <a:t>718,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('30/mar/2024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16:00:00',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'dd/mon/yyyy </a:t>
            </a:r>
            <a:r>
              <a:rPr dirty="0" sz="1300" spc="-105">
                <a:latin typeface="Verdana"/>
                <a:cs typeface="Verdana"/>
              </a:rPr>
              <a:t>hh24:mi:ss'),</a:t>
            </a:r>
            <a:r>
              <a:rPr dirty="0" sz="1300" spc="-10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5">
                <a:latin typeface="Verdana"/>
                <a:cs typeface="Verdana"/>
              </a:rPr>
              <a:t>('31/mar/2024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03:58:00',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7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310"/>
              </a:lnSpc>
            </a:pPr>
            <a:r>
              <a:rPr dirty="0" sz="1300" spc="-90">
                <a:latin typeface="Verdana"/>
                <a:cs typeface="Verdana"/>
              </a:rPr>
              <a:t>'Internazionale',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('30/mar/2024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16:02:00',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 marR="321310">
              <a:lnSpc>
                <a:spcPts val="1400"/>
              </a:lnSpc>
              <a:spcBef>
                <a:spcPts val="100"/>
              </a:spcBef>
            </a:pP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0">
                <a:latin typeface="Verdana"/>
                <a:cs typeface="Verdana"/>
              </a:rPr>
              <a:t>('31/mar/2024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02:00:00',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'dd/mon/yyyy</a:t>
            </a:r>
            <a:r>
              <a:rPr dirty="0" sz="1300" spc="1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'LEMD',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'ZBAD',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'ABB', </a:t>
            </a:r>
            <a:r>
              <a:rPr dirty="0" sz="1300" spc="-45">
                <a:latin typeface="Verdana"/>
                <a:cs typeface="Verdana"/>
              </a:rPr>
              <a:t>'EC-</a:t>
            </a:r>
            <a:r>
              <a:rPr dirty="0" sz="1300" spc="-20">
                <a:latin typeface="Verdana"/>
                <a:cs typeface="Verdana"/>
              </a:rPr>
              <a:t>FFG’)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5"/>
              </a:lnSpc>
              <a:spcBef>
                <a:spcPts val="84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75">
                <a:latin typeface="Verdana"/>
                <a:cs typeface="Verdana"/>
              </a:rPr>
              <a:t>('BAW004',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530,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0">
                <a:latin typeface="Verdana"/>
                <a:cs typeface="Verdana"/>
              </a:rPr>
              <a:t>('26/apr/2024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06:50:00',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'dd/mon/yyyy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05"/>
              </a:lnSpc>
            </a:pPr>
            <a:r>
              <a:rPr dirty="0" sz="1300" spc="-90">
                <a:latin typeface="Verdana"/>
                <a:cs typeface="Verdana"/>
              </a:rPr>
              <a:t>hh24:mi:ss'),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0">
                <a:latin typeface="Verdana"/>
                <a:cs typeface="Verdana"/>
              </a:rPr>
              <a:t>('26/apr/2024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14:50:00',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8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05"/>
              </a:lnSpc>
            </a:pPr>
            <a:r>
              <a:rPr dirty="0" sz="1300" spc="-90">
                <a:latin typeface="Verdana"/>
                <a:cs typeface="Verdana"/>
              </a:rPr>
              <a:t>'Internazionale',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('26/apr/2024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06:52:00',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hh24:mi:ss'),</a:t>
            </a:r>
            <a:endParaRPr sz="1300">
              <a:latin typeface="Verdana"/>
              <a:cs typeface="Verdana"/>
            </a:endParaRPr>
          </a:p>
          <a:p>
            <a:pPr marL="12700" marR="78105">
              <a:lnSpc>
                <a:spcPts val="1400"/>
              </a:lnSpc>
              <a:spcBef>
                <a:spcPts val="100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('26/apr/2024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65">
                <a:latin typeface="Verdana"/>
                <a:cs typeface="Verdana"/>
              </a:rPr>
              <a:t>14:51:00',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'dd/mon/yyyy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hh24:mi:ss'),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'ZBAD',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'OMDB',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'BAW',</a:t>
            </a:r>
            <a:r>
              <a:rPr dirty="0" sz="1300" spc="-25">
                <a:latin typeface="Verdana"/>
                <a:cs typeface="Verdana"/>
              </a:rPr>
              <a:t> 'B- </a:t>
            </a:r>
            <a:r>
              <a:rPr dirty="0" sz="1300" spc="-10">
                <a:latin typeface="Verdana"/>
                <a:cs typeface="Verdana"/>
              </a:rPr>
              <a:t>9872')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3404" y="2125979"/>
            <a:ext cx="4349496" cy="263347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2008632"/>
            <a:ext cx="3829811" cy="43006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4872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BAGAGLIO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095113" y="426466"/>
            <a:ext cx="6126480" cy="5600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58445">
              <a:lnSpc>
                <a:spcPct val="156100"/>
              </a:lnSpc>
              <a:spcBef>
                <a:spcPts val="100"/>
              </a:spcBef>
            </a:pP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Bagaglio</a:t>
            </a:r>
            <a:r>
              <a:rPr dirty="0" sz="1800"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85">
                <a:latin typeface="Verdana"/>
                <a:cs typeface="Verdana"/>
              </a:rPr>
              <a:t>(‘LIRNLFPO001’,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245">
                <a:latin typeface="Verdana"/>
                <a:cs typeface="Verdana"/>
              </a:rPr>
              <a:t>‘A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 spc="-180">
                <a:latin typeface="Verdana"/>
                <a:cs typeface="Verdana"/>
              </a:rPr>
              <a:t>mano’,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5) </a:t>
            </a: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Bagaglio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65">
                <a:latin typeface="Verdana"/>
                <a:cs typeface="Verdana"/>
              </a:rPr>
              <a:t>(‘LIRNLFPO002’,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235">
                <a:latin typeface="Verdana"/>
                <a:cs typeface="Verdana"/>
              </a:rPr>
              <a:t>‘A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 spc="-185">
                <a:latin typeface="Verdana"/>
                <a:cs typeface="Verdana"/>
              </a:rPr>
              <a:t>mano’,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7) 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65">
                <a:latin typeface="Verdana"/>
                <a:cs typeface="Verdana"/>
              </a:rPr>
              <a:t>('LIRFLFPO003',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mano',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6)</a:t>
            </a:r>
            <a:endParaRPr sz="1800">
              <a:latin typeface="Verdana"/>
              <a:cs typeface="Verdana"/>
            </a:endParaRPr>
          </a:p>
          <a:p>
            <a:pPr algn="just" marL="12700" marR="157480">
              <a:lnSpc>
                <a:spcPct val="156100"/>
              </a:lnSpc>
              <a:spcBef>
                <a:spcPts val="15"/>
              </a:spcBef>
            </a:pP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Bagaglio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95">
                <a:latin typeface="Verdana"/>
                <a:cs typeface="Verdana"/>
              </a:rPr>
              <a:t>('EDDBVTBD001',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135">
                <a:latin typeface="Verdana"/>
                <a:cs typeface="Verdana"/>
              </a:rPr>
              <a:t>'A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170">
                <a:latin typeface="Verdana"/>
                <a:cs typeface="Verdana"/>
              </a:rPr>
              <a:t>mano',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8) 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85">
                <a:latin typeface="Verdana"/>
                <a:cs typeface="Verdana"/>
              </a:rPr>
              <a:t>(‘LIRNLIMC002’,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‘A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60">
                <a:latin typeface="Verdana"/>
                <a:cs typeface="Verdana"/>
              </a:rPr>
              <a:t>mano’,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7)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1210"/>
              </a:spcBef>
            </a:pP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70">
                <a:latin typeface="Verdana"/>
                <a:cs typeface="Verdana"/>
              </a:rPr>
              <a:t>('LGAVKJFK003',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40">
                <a:latin typeface="Verdana"/>
                <a:cs typeface="Verdana"/>
              </a:rPr>
              <a:t>mano',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10)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56100"/>
              </a:lnSpc>
              <a:spcBef>
                <a:spcPts val="15"/>
              </a:spcBef>
            </a:pP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75">
                <a:latin typeface="Verdana"/>
                <a:cs typeface="Verdana"/>
              </a:rPr>
              <a:t>('LFPOKLAX001',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mano',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10) 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60">
                <a:latin typeface="Verdana"/>
                <a:cs typeface="Verdana"/>
              </a:rPr>
              <a:t>('LFPOKLAX002',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'Da </a:t>
            </a:r>
            <a:r>
              <a:rPr dirty="0" sz="1800" spc="-135">
                <a:latin typeface="Verdana"/>
                <a:cs typeface="Verdana"/>
              </a:rPr>
              <a:t>stiva',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27) 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75">
                <a:latin typeface="Verdana"/>
                <a:cs typeface="Verdana"/>
              </a:rPr>
              <a:t>('LEMDLIRF002',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mano',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10)</a:t>
            </a:r>
            <a:endParaRPr sz="1800">
              <a:latin typeface="Verdana"/>
              <a:cs typeface="Verdana"/>
            </a:endParaRPr>
          </a:p>
          <a:p>
            <a:pPr marL="12700" marR="219710">
              <a:lnSpc>
                <a:spcPct val="156100"/>
              </a:lnSpc>
              <a:spcBef>
                <a:spcPts val="15"/>
              </a:spcBef>
            </a:pP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75">
                <a:latin typeface="Verdana"/>
                <a:cs typeface="Verdana"/>
              </a:rPr>
              <a:t>('LEMDLIRF003',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mano',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8) 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80">
                <a:latin typeface="Verdana"/>
                <a:cs typeface="Verdana"/>
              </a:rPr>
              <a:t>('RJTTZSPD001',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mano',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7)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Bagaglio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75">
                <a:latin typeface="Verdana"/>
                <a:cs typeface="Verdana"/>
              </a:rPr>
              <a:t>('KJFKHECA001',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'Da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35">
                <a:latin typeface="Verdana"/>
                <a:cs typeface="Verdana"/>
              </a:rPr>
              <a:t>stiva',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23)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Bagaglio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800" spc="-60">
                <a:latin typeface="Verdana"/>
                <a:cs typeface="Verdana"/>
              </a:rPr>
              <a:t>('KJFKHECA002',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'A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mano',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7)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30448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VIAGGIATORI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10096" y="559968"/>
            <a:ext cx="5245735" cy="561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7165">
              <a:lnSpc>
                <a:spcPct val="110000"/>
              </a:lnSpc>
              <a:spcBef>
                <a:spcPts val="10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(‘0001’,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‘Mario’,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‘Rossi’,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‘3334449987’, 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0">
                <a:latin typeface="Verdana"/>
                <a:cs typeface="Verdana"/>
              </a:rPr>
              <a:t>('12/jul/1990',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‘dd/mon/yyyy'),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  <a:hlinkClick r:id="rId2"/>
              </a:rPr>
              <a:t>‘Mariorossi@gmail.com</a:t>
            </a:r>
            <a:r>
              <a:rPr dirty="0" sz="1300" spc="-25">
                <a:latin typeface="Verdana"/>
                <a:cs typeface="Verdana"/>
              </a:rPr>
              <a:t>’)</a:t>
            </a:r>
            <a:endParaRPr sz="1300">
              <a:latin typeface="Verdana"/>
              <a:cs typeface="Verdana"/>
            </a:endParaRPr>
          </a:p>
          <a:p>
            <a:pPr marL="12700" marR="231140">
              <a:lnSpc>
                <a:spcPct val="110000"/>
              </a:lnSpc>
              <a:spcBef>
                <a:spcPts val="100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('0002',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'Maria',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'Verdi',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'3216549870',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('01/feb/1978',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  <a:hlinkClick r:id="rId3"/>
              </a:rPr>
              <a:t>'Mariaverd@gmail.com')</a:t>
            </a:r>
            <a:endParaRPr sz="1300">
              <a:latin typeface="Verdana"/>
              <a:cs typeface="Verdana"/>
            </a:endParaRPr>
          </a:p>
          <a:p>
            <a:pPr marL="12700" marR="802005">
              <a:lnSpc>
                <a:spcPct val="110100"/>
              </a:lnSpc>
              <a:spcBef>
                <a:spcPts val="994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('0012',</a:t>
            </a:r>
            <a:r>
              <a:rPr dirty="0" sz="1300" spc="-75">
                <a:latin typeface="Verdana"/>
                <a:cs typeface="Verdana"/>
              </a:rPr>
              <a:t> 'Roberta',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'Giordano',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 </a:t>
            </a:r>
            <a:r>
              <a:rPr dirty="0" sz="1300" spc="-60">
                <a:latin typeface="Verdana"/>
                <a:cs typeface="Verdana"/>
              </a:rPr>
              <a:t>329099876',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('05/aug/2004',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'dd/mon/yyyy'), </a:t>
            </a:r>
            <a:r>
              <a:rPr dirty="0" sz="1300" spc="-25">
                <a:latin typeface="Verdana"/>
                <a:cs typeface="Verdana"/>
                <a:hlinkClick r:id="rId4"/>
              </a:rPr>
              <a:t>'Rob@gmail.com')</a:t>
            </a:r>
            <a:endParaRPr sz="1300">
              <a:latin typeface="Verdana"/>
              <a:cs typeface="Verdana"/>
            </a:endParaRPr>
          </a:p>
          <a:p>
            <a:pPr algn="just" marL="12700" marR="950594">
              <a:lnSpc>
                <a:spcPct val="110000"/>
              </a:lnSpc>
              <a:spcBef>
                <a:spcPts val="1000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1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1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('0013',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'Francesco',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'Cenci', </a:t>
            </a:r>
            <a:r>
              <a:rPr dirty="0" sz="1300" spc="-55">
                <a:latin typeface="Verdana"/>
                <a:cs typeface="Verdana"/>
              </a:rPr>
              <a:t>'3409893459',</a:t>
            </a:r>
            <a:r>
              <a:rPr dirty="0" sz="1300" spc="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('30/jan/2003',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'dd/mon/yyyy'), </a:t>
            </a:r>
            <a:r>
              <a:rPr dirty="0" sz="1300" spc="-30">
                <a:latin typeface="Verdana"/>
                <a:cs typeface="Verdana"/>
                <a:hlinkClick r:id="rId5"/>
              </a:rPr>
              <a:t>'Franc@gmail.com')</a:t>
            </a:r>
            <a:endParaRPr sz="1300">
              <a:latin typeface="Verdana"/>
              <a:cs typeface="Verdana"/>
            </a:endParaRPr>
          </a:p>
          <a:p>
            <a:pPr marL="12700" marR="191770">
              <a:lnSpc>
                <a:spcPct val="110000"/>
              </a:lnSpc>
              <a:spcBef>
                <a:spcPts val="101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into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('0014',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'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Melissa', </a:t>
            </a:r>
            <a:r>
              <a:rPr dirty="0" sz="1300" spc="-65">
                <a:latin typeface="Verdana"/>
                <a:cs typeface="Verdana"/>
              </a:rPr>
              <a:t>'Jones',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'45677465',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('25/dec/2005',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'dd/mon/yyyy'),'mmali@icloud.it')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10000"/>
              </a:lnSpc>
              <a:spcBef>
                <a:spcPts val="99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('0026',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'Giorgio',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'Bianchi',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'345678902',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('10/aug/1950',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  <a:hlinkClick r:id="rId6"/>
              </a:rPr>
              <a:t>'Gb@gmail.com')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('0027',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'Ava',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'Liu',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'3768992300',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('25/jun/1985',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  <a:hlinkClick r:id="rId7"/>
              </a:rPr>
              <a:t>'aveliina@icloud.it')</a:t>
            </a:r>
            <a:endParaRPr sz="1300">
              <a:latin typeface="Verdana"/>
              <a:cs typeface="Verdana"/>
            </a:endParaRPr>
          </a:p>
          <a:p>
            <a:pPr marL="12700" marR="426084">
              <a:lnSpc>
                <a:spcPct val="110000"/>
              </a:lnSpc>
              <a:spcBef>
                <a:spcPts val="101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('0040',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'Igor',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'Miti',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'8976543029',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0">
                <a:latin typeface="Verdana"/>
                <a:cs typeface="Verdana"/>
              </a:rPr>
              <a:t>('20/jul/1948',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  <a:hlinkClick r:id="rId8"/>
              </a:rPr>
              <a:t>'mitini@gmail.com')</a:t>
            </a:r>
            <a:endParaRPr sz="1300">
              <a:latin typeface="Verdana"/>
              <a:cs typeface="Verdana"/>
            </a:endParaRPr>
          </a:p>
          <a:p>
            <a:pPr algn="just" marL="12700" marR="953769">
              <a:lnSpc>
                <a:spcPct val="110100"/>
              </a:lnSpc>
              <a:spcBef>
                <a:spcPts val="990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Viaggiatori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30">
                <a:latin typeface="Verdana"/>
                <a:cs typeface="Verdana"/>
              </a:rPr>
              <a:t>('0041',</a:t>
            </a:r>
            <a:r>
              <a:rPr dirty="0" sz="1300" spc="1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'Claudio',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'Langella', </a:t>
            </a:r>
            <a:r>
              <a:rPr dirty="0" sz="1300" spc="-35">
                <a:latin typeface="Verdana"/>
                <a:cs typeface="Verdana"/>
              </a:rPr>
              <a:t>'8009005000',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10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5">
                <a:latin typeface="Verdana"/>
                <a:cs typeface="Verdana"/>
              </a:rPr>
              <a:t>('17/aug/1950',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'dd/mon/yyyy'), </a:t>
            </a:r>
            <a:r>
              <a:rPr dirty="0" sz="1300" spc="-55">
                <a:latin typeface="Verdana"/>
                <a:cs typeface="Verdana"/>
                <a:hlinkClick r:id="rId9"/>
              </a:rPr>
              <a:t>'claudiolangella71@gmail.com')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851" y="2266188"/>
            <a:ext cx="4674108" cy="2663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764790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105"/>
              <a:t>SINTESI</a:t>
            </a:r>
            <a:r>
              <a:rPr dirty="0" spc="-125"/>
              <a:t> </a:t>
            </a:r>
            <a:r>
              <a:rPr dirty="0" spc="-190"/>
              <a:t>DEI </a:t>
            </a:r>
            <a:r>
              <a:rPr dirty="0" spc="-75"/>
              <a:t>REQUISITI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110096" y="580390"/>
            <a:ext cx="33604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latin typeface="Segoe UI Symbol"/>
                <a:cs typeface="Segoe UI Symbol"/>
              </a:rPr>
              <a:t>Le</a:t>
            </a:r>
            <a:r>
              <a:rPr dirty="0" sz="1500" spc="-25">
                <a:latin typeface="Segoe UI Symbol"/>
                <a:cs typeface="Segoe UI Symbol"/>
              </a:rPr>
              <a:t> tratte</a:t>
            </a:r>
            <a:r>
              <a:rPr dirty="0" sz="150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percorse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variano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25">
                <a:latin typeface="Segoe UI Symbol"/>
                <a:cs typeface="Segoe UI Symbol"/>
              </a:rPr>
              <a:t> volo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volo.</a:t>
            </a:r>
            <a:endParaRPr sz="1500">
              <a:latin typeface="Segoe UI Symbol"/>
              <a:cs typeface="Segoe UI 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10096" y="1037590"/>
            <a:ext cx="531177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 spc="95">
                <a:latin typeface="Segoe UI Symbol"/>
                <a:cs typeface="Segoe UI Symbol"/>
              </a:rPr>
              <a:t>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voli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eseguiti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dagli </a:t>
            </a:r>
            <a:r>
              <a:rPr dirty="0" sz="1500">
                <a:latin typeface="Segoe UI Symbol"/>
                <a:cs typeface="Segoe UI Symbol"/>
              </a:rPr>
              <a:t>aerei.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ogni</a:t>
            </a:r>
            <a:r>
              <a:rPr dirty="0" sz="1500">
                <a:latin typeface="Segoe UI Symbol"/>
                <a:cs typeface="Segoe UI Symbol"/>
              </a:rPr>
              <a:t> </a:t>
            </a:r>
            <a:r>
              <a:rPr dirty="0" sz="1500" spc="-50">
                <a:latin typeface="Segoe UI Symbol"/>
                <a:cs typeface="Segoe UI Symbol"/>
              </a:rPr>
              <a:t>aereo,</a:t>
            </a:r>
            <a:r>
              <a:rPr dirty="0" sz="1500" spc="-5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identificato</a:t>
            </a:r>
            <a:r>
              <a:rPr dirty="0" sz="1500">
                <a:latin typeface="Segoe UI Symbol"/>
                <a:cs typeface="Segoe UI Symbol"/>
              </a:rPr>
              <a:t> da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una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marca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di</a:t>
            </a:r>
            <a:r>
              <a:rPr dirty="0" u="sng" sz="1500" spc="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immatricolazione</a:t>
            </a:r>
            <a:r>
              <a:rPr dirty="0" sz="1500" spc="-25">
                <a:latin typeface="Segoe UI Symbol"/>
                <a:cs typeface="Segoe UI Symbol"/>
              </a:rPr>
              <a:t>,</a:t>
            </a:r>
            <a:r>
              <a:rPr dirty="0" sz="1500" spc="5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si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vuole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conoscere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 </a:t>
            </a:r>
            <a:r>
              <a:rPr dirty="0" sz="1500" spc="-25">
                <a:latin typeface="Segoe UI Symbol"/>
                <a:cs typeface="Segoe UI Symbol"/>
              </a:rPr>
              <a:t>peso,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potenza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numero</a:t>
            </a:r>
            <a:r>
              <a:rPr dirty="0" sz="1500" spc="5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posti.</a:t>
            </a:r>
            <a:endParaRPr sz="1500">
              <a:latin typeface="Segoe UI Symbol"/>
              <a:cs typeface="Segoe UI Symbo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10096" y="2020950"/>
            <a:ext cx="5322570" cy="3752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>
                <a:latin typeface="Segoe UI Symbol"/>
                <a:cs typeface="Segoe UI Symbol"/>
              </a:rPr>
              <a:t>Ogni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volo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55">
                <a:latin typeface="Segoe UI Symbol"/>
                <a:cs typeface="Segoe UI Symbol"/>
              </a:rPr>
              <a:t>composto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viaggiatori,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quali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55">
                <a:latin typeface="Segoe UI Symbol"/>
                <a:cs typeface="Segoe UI Symbol"/>
              </a:rPr>
              <a:t>possono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essere </a:t>
            </a:r>
            <a:r>
              <a:rPr dirty="0" sz="1500" spc="-60">
                <a:latin typeface="Segoe UI Symbol"/>
                <a:cs typeface="Segoe UI Symbol"/>
              </a:rPr>
              <a:t>passeggeri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parte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personale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bordo.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ciascun </a:t>
            </a:r>
            <a:r>
              <a:rPr dirty="0" sz="1500" spc="-20">
                <a:latin typeface="Segoe UI Symbol"/>
                <a:cs typeface="Segoe UI Symbol"/>
              </a:rPr>
              <a:t>viaggiatore </a:t>
            </a:r>
            <a:r>
              <a:rPr dirty="0" sz="1500" spc="-35">
                <a:latin typeface="Segoe UI Symbol"/>
                <a:cs typeface="Segoe UI Symbol"/>
              </a:rPr>
              <a:t>interessano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nome,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55">
                <a:latin typeface="Segoe UI Symbol"/>
                <a:cs typeface="Segoe UI Symbol"/>
              </a:rPr>
              <a:t>cognome,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 </a:t>
            </a:r>
            <a:r>
              <a:rPr dirty="0" sz="1500" spc="-30">
                <a:latin typeface="Segoe UI Symbol"/>
                <a:cs typeface="Segoe UI Symbol"/>
              </a:rPr>
              <a:t>data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 </a:t>
            </a:r>
            <a:r>
              <a:rPr dirty="0" sz="1500" spc="-10">
                <a:latin typeface="Segoe UI Symbol"/>
                <a:cs typeface="Segoe UI Symbol"/>
              </a:rPr>
              <a:t>nascita,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l’email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numero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telefono.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65">
                <a:latin typeface="Segoe UI Symbol"/>
                <a:cs typeface="Segoe UI Symbol"/>
              </a:rPr>
              <a:t>passeggeri,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identificati</a:t>
            </a:r>
            <a:r>
              <a:rPr dirty="0" sz="1500" spc="5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dal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codice</a:t>
            </a:r>
            <a:r>
              <a:rPr dirty="0" u="sng" sz="1500" spc="1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fiscale</a:t>
            </a:r>
            <a:r>
              <a:rPr dirty="0" sz="1500" spc="-10">
                <a:latin typeface="Segoe UI Symbol"/>
                <a:cs typeface="Segoe UI Symbol"/>
              </a:rPr>
              <a:t>, </a:t>
            </a:r>
            <a:r>
              <a:rPr dirty="0" sz="1500">
                <a:latin typeface="Segoe UI Symbol"/>
                <a:cs typeface="Segoe UI Symbol"/>
              </a:rPr>
              <a:t>si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vuole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conoscere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numero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passaporto.</a:t>
            </a:r>
            <a:endParaRPr sz="1500">
              <a:latin typeface="Segoe UI Symbol"/>
              <a:cs typeface="Segoe UI Symbol"/>
            </a:endParaRPr>
          </a:p>
          <a:p>
            <a:pPr marL="12700" marR="27940">
              <a:lnSpc>
                <a:spcPct val="110000"/>
              </a:lnSpc>
            </a:pP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50">
                <a:latin typeface="Segoe UI Symbol"/>
                <a:cs typeface="Segoe UI Symbol"/>
              </a:rPr>
              <a:t>personale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50">
                <a:latin typeface="Segoe UI Symbol"/>
                <a:cs typeface="Segoe UI Symbol"/>
              </a:rPr>
              <a:t>bordo,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identificato</a:t>
            </a:r>
            <a:r>
              <a:rPr dirty="0" sz="1500" spc="4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una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matricola</a:t>
            </a:r>
            <a:r>
              <a:rPr dirty="0" sz="1500" spc="-20">
                <a:latin typeface="Segoe UI Symbol"/>
                <a:cs typeface="Segoe UI Symbol"/>
              </a:rPr>
              <a:t>,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interessa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ruolo</a:t>
            </a:r>
            <a:r>
              <a:rPr dirty="0" sz="1500" spc="-10">
                <a:latin typeface="Segoe UI Symbol"/>
                <a:cs typeface="Segoe UI Symbol"/>
              </a:rPr>
              <a:t> (hostess,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pilota,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85">
                <a:latin typeface="Segoe UI Symbol"/>
                <a:cs typeface="Segoe UI Symbol"/>
              </a:rPr>
              <a:t>co-</a:t>
            </a:r>
            <a:r>
              <a:rPr dirty="0" sz="1500">
                <a:latin typeface="Segoe UI Symbol"/>
                <a:cs typeface="Segoe UI Symbol"/>
              </a:rPr>
              <a:t>pilota...).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Ogni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50">
                <a:latin typeface="Segoe UI Symbol"/>
                <a:cs typeface="Segoe UI Symbol"/>
              </a:rPr>
              <a:t>componente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del </a:t>
            </a:r>
            <a:r>
              <a:rPr dirty="0" sz="1500" spc="-40">
                <a:latin typeface="Segoe UI Symbol"/>
                <a:cs typeface="Segoe UI Symbol"/>
              </a:rPr>
              <a:t>personale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ha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una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licenza.</a:t>
            </a:r>
            <a:endParaRPr sz="1500">
              <a:latin typeface="Segoe UI Symbol"/>
              <a:cs typeface="Segoe UI Symbol"/>
            </a:endParaRPr>
          </a:p>
          <a:p>
            <a:pPr marL="12700" marR="276225">
              <a:lnSpc>
                <a:spcPct val="110200"/>
              </a:lnSpc>
              <a:spcBef>
                <a:spcPts val="1795"/>
              </a:spcBef>
            </a:pP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10">
                <a:latin typeface="Segoe UI Symbol"/>
                <a:cs typeface="Segoe UI Symbol"/>
              </a:rPr>
              <a:t> ciascuna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licenza,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caratterizzata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codice</a:t>
            </a:r>
            <a:r>
              <a:rPr dirty="0" sz="1500" spc="-20">
                <a:latin typeface="Segoe UI Symbol"/>
                <a:cs typeface="Segoe UI Symbol"/>
              </a:rPr>
              <a:t>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interessano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</a:t>
            </a:r>
            <a:r>
              <a:rPr dirty="0" sz="1500">
                <a:latin typeface="Segoe UI Symbol"/>
                <a:cs typeface="Segoe UI Symbol"/>
              </a:rPr>
              <a:t>tipo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data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conseguimento.</a:t>
            </a:r>
            <a:endParaRPr sz="1500">
              <a:latin typeface="Segoe UI Symbol"/>
              <a:cs typeface="Segoe UI Symbol"/>
            </a:endParaRPr>
          </a:p>
          <a:p>
            <a:pPr algn="just" marL="12700" marR="165100">
              <a:lnSpc>
                <a:spcPct val="110000"/>
              </a:lnSpc>
              <a:spcBef>
                <a:spcPts val="1800"/>
              </a:spcBef>
            </a:pPr>
            <a:r>
              <a:rPr dirty="0" sz="1500">
                <a:latin typeface="Segoe UI Symbol"/>
                <a:cs typeface="Segoe UI Symbol"/>
              </a:rPr>
              <a:t>Ciascun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80">
                <a:latin typeface="Segoe UI Symbol"/>
                <a:cs typeface="Segoe UI Symbol"/>
              </a:rPr>
              <a:t>passeggero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compra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dei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biglietti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per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poter </a:t>
            </a:r>
            <a:r>
              <a:rPr dirty="0" sz="1500" spc="-35">
                <a:latin typeface="Segoe UI Symbol"/>
                <a:cs typeface="Segoe UI Symbol"/>
              </a:rPr>
              <a:t>viaggiare.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Su </a:t>
            </a:r>
            <a:r>
              <a:rPr dirty="0" sz="1500">
                <a:latin typeface="Segoe UI Symbol"/>
                <a:cs typeface="Segoe UI Symbol"/>
              </a:rPr>
              <a:t>ciascun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biglietto,</a:t>
            </a:r>
            <a:r>
              <a:rPr dirty="0" sz="1500" spc="-5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identificato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codice</a:t>
            </a:r>
            <a:r>
              <a:rPr dirty="0" sz="1500" spc="-20">
                <a:latin typeface="Segoe UI Symbol"/>
                <a:cs typeface="Segoe UI Symbol"/>
              </a:rPr>
              <a:t>,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presente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classe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volo.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Ogni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biglietto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riferito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ad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uno</a:t>
            </a:r>
            <a:r>
              <a:rPr dirty="0" sz="1500" spc="-3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specifico</a:t>
            </a:r>
            <a:r>
              <a:rPr dirty="0" sz="1500" spc="-10">
                <a:latin typeface="Segoe UI Symbol"/>
                <a:cs typeface="Segoe UI Symbol"/>
              </a:rPr>
              <a:t> volo.</a:t>
            </a:r>
            <a:endParaRPr sz="15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91032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22579" rIns="0" bIns="0" rtlCol="0" vert="horz">
            <a:spAutoFit/>
          </a:bodyPr>
          <a:lstStyle/>
          <a:p>
            <a:pPr marL="5501005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PERSONALEBORDO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415788" y="1794129"/>
            <a:ext cx="6297930" cy="4018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('0450001',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'Pilota',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'0001',</a:t>
            </a:r>
            <a:r>
              <a:rPr dirty="0" sz="1300" spc="-75">
                <a:latin typeface="Verdana"/>
                <a:cs typeface="Verdana"/>
              </a:rPr>
              <a:t> 'RYR001',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('0450002',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'Co-</a:t>
            </a:r>
            <a:r>
              <a:rPr dirty="0" sz="1300" spc="-90">
                <a:latin typeface="Verdana"/>
                <a:cs typeface="Verdana"/>
              </a:rPr>
              <a:t>pilota',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'0004',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'RYR001',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('0450003',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'Hostess',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'0008',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'RYR001',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'RYR')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ts val="2720"/>
              </a:lnSpc>
              <a:spcBef>
                <a:spcPts val="27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('0450009',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'Co-</a:t>
            </a:r>
            <a:r>
              <a:rPr dirty="0" sz="1300" spc="-85">
                <a:latin typeface="Verdana"/>
                <a:cs typeface="Verdana"/>
              </a:rPr>
              <a:t>pilota',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'0012',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'BAW002', </a:t>
            </a:r>
            <a:r>
              <a:rPr dirty="0" sz="1300" spc="-20">
                <a:latin typeface="Verdana"/>
                <a:cs typeface="Verdana"/>
              </a:rPr>
              <a:t>'BAW')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('0450010',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'Hostess',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'0006',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'BAW002',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'BAW')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('0450011',</a:t>
            </a:r>
            <a:r>
              <a:rPr dirty="0" sz="1300" spc="-80">
                <a:latin typeface="Verdana"/>
                <a:cs typeface="Verdana"/>
              </a:rPr>
              <a:t> 'Pilota',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'0014',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'AFR001',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'AFR')</a:t>
            </a:r>
            <a:endParaRPr sz="1300">
              <a:latin typeface="Verdana"/>
              <a:cs typeface="Verdana"/>
            </a:endParaRPr>
          </a:p>
          <a:p>
            <a:pPr marL="12700" marR="187960">
              <a:lnSpc>
                <a:spcPts val="2720"/>
              </a:lnSpc>
              <a:spcBef>
                <a:spcPts val="28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('0450019',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'Hostess',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'0019',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'DLH003',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'DLH')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('0450020',</a:t>
            </a:r>
            <a:r>
              <a:rPr dirty="0" sz="1300" spc="-80">
                <a:latin typeface="Verdana"/>
                <a:cs typeface="Verdana"/>
              </a:rPr>
              <a:t> 'Pilota',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'0020',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'UAE001',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'UAE')</a:t>
            </a:r>
            <a:endParaRPr sz="1300">
              <a:latin typeface="Verdana"/>
              <a:cs typeface="Verdana"/>
            </a:endParaRPr>
          </a:p>
          <a:p>
            <a:pPr marL="12700" marR="133985">
              <a:lnSpc>
                <a:spcPts val="2710"/>
              </a:lnSpc>
              <a:spcBef>
                <a:spcPts val="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('0450021',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'Co-</a:t>
            </a:r>
            <a:r>
              <a:rPr dirty="0" sz="1300" spc="-85">
                <a:latin typeface="Verdana"/>
                <a:cs typeface="Verdana"/>
              </a:rPr>
              <a:t>pilota',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'0022',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'UAE001',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'UAE')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('0450022',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'Hostess',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'0024',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'UAE001',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'UAE')</a:t>
            </a:r>
            <a:endParaRPr sz="1300">
              <a:latin typeface="Verdana"/>
              <a:cs typeface="Verdana"/>
            </a:endParaRPr>
          </a:p>
          <a:p>
            <a:pPr marL="12700" marR="106045">
              <a:lnSpc>
                <a:spcPts val="2710"/>
              </a:lnSpc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('0450015',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'Co-</a:t>
            </a:r>
            <a:r>
              <a:rPr dirty="0" sz="1300" spc="-85">
                <a:latin typeface="Verdana"/>
                <a:cs typeface="Verdana"/>
              </a:rPr>
              <a:t>pilota',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'0003',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'EZY002',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'EZY')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('0450016',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'Hostess',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'0007',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'EZY002',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'EZY')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6224" rIns="0" bIns="0" rtlCol="0" vert="horz">
            <a:spAutoFit/>
          </a:bodyPr>
          <a:lstStyle/>
          <a:p>
            <a:pPr marL="6362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LICENZA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28701" y="1692401"/>
            <a:ext cx="5203190" cy="4882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22325">
              <a:lnSpc>
                <a:spcPct val="100000"/>
              </a:lnSpc>
              <a:spcBef>
                <a:spcPts val="105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('LAPL',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di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linea',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65">
                <a:latin typeface="Verdana"/>
                <a:cs typeface="Verdana"/>
              </a:rPr>
              <a:t>('08/aug/2008',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'0450001')</a:t>
            </a:r>
            <a:endParaRPr sz="1400">
              <a:latin typeface="Verdana"/>
              <a:cs typeface="Verdana"/>
            </a:endParaRPr>
          </a:p>
          <a:p>
            <a:pPr marL="12700" marR="874394">
              <a:lnSpc>
                <a:spcPct val="100000"/>
              </a:lnSpc>
              <a:spcBef>
                <a:spcPts val="995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('LAPL2',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20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di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linea',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0">
                <a:latin typeface="Verdana"/>
                <a:cs typeface="Verdana"/>
              </a:rPr>
              <a:t>('10/sep/2010',</a:t>
            </a:r>
            <a:r>
              <a:rPr dirty="0" sz="140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3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'0450002')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('ATPL',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di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aeromobili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leggeri',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100">
                <a:latin typeface="Verdana"/>
                <a:cs typeface="Verdana"/>
              </a:rPr>
              <a:t>('07/may/2015',</a:t>
            </a:r>
            <a:r>
              <a:rPr dirty="0" sz="1400" spc="-35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'0450005')</a:t>
            </a:r>
            <a:endParaRPr sz="1400">
              <a:latin typeface="Verdana"/>
              <a:cs typeface="Verdana"/>
            </a:endParaRPr>
          </a:p>
          <a:p>
            <a:pPr marL="12700" marR="10795">
              <a:lnSpc>
                <a:spcPct val="100000"/>
              </a:lnSpc>
              <a:spcBef>
                <a:spcPts val="101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('ATPL2',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di </a:t>
            </a:r>
            <a:r>
              <a:rPr dirty="0" sz="1400" spc="-75">
                <a:latin typeface="Verdana"/>
                <a:cs typeface="Verdana"/>
              </a:rPr>
              <a:t>aeromobili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leggeri', 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70">
                <a:latin typeface="Verdana"/>
                <a:cs typeface="Verdana"/>
              </a:rPr>
              <a:t>('26/jan/2000',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'0450006')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('ATPL5',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di </a:t>
            </a:r>
            <a:r>
              <a:rPr dirty="0" sz="1400" spc="-75">
                <a:latin typeface="Verdana"/>
                <a:cs typeface="Verdana"/>
              </a:rPr>
              <a:t>aeromobili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leggeri',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75">
                <a:latin typeface="Verdana"/>
                <a:cs typeface="Verdana"/>
              </a:rPr>
              <a:t>('05/jul/2004',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'0450017')</a:t>
            </a:r>
            <a:endParaRPr sz="1400">
              <a:latin typeface="Verdana"/>
              <a:cs typeface="Verdana"/>
            </a:endParaRPr>
          </a:p>
          <a:p>
            <a:pPr marL="12700" marR="6350">
              <a:lnSpc>
                <a:spcPct val="100000"/>
              </a:lnSpc>
              <a:spcBef>
                <a:spcPts val="100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('ATPL6',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di </a:t>
            </a:r>
            <a:r>
              <a:rPr dirty="0" sz="1400" spc="-75">
                <a:latin typeface="Verdana"/>
                <a:cs typeface="Verdana"/>
              </a:rPr>
              <a:t>aeromobili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leggeri', 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80">
                <a:latin typeface="Verdana"/>
                <a:cs typeface="Verdana"/>
              </a:rPr>
              <a:t>('04/sep/1995',</a:t>
            </a:r>
            <a:r>
              <a:rPr dirty="0" sz="1400" spc="2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2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'0450018')</a:t>
            </a:r>
            <a:endParaRPr sz="1400">
              <a:latin typeface="Verdana"/>
              <a:cs typeface="Verdana"/>
            </a:endParaRPr>
          </a:p>
          <a:p>
            <a:pPr marL="12700" marR="921385">
              <a:lnSpc>
                <a:spcPct val="100000"/>
              </a:lnSpc>
              <a:spcBef>
                <a:spcPts val="1005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('LAPL7',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di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linea',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5">
                <a:latin typeface="Verdana"/>
                <a:cs typeface="Verdana"/>
              </a:rPr>
              <a:t>('10/feb/2012',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'0450020')</a:t>
            </a:r>
            <a:endParaRPr sz="1400">
              <a:latin typeface="Verdana"/>
              <a:cs typeface="Verdana"/>
            </a:endParaRPr>
          </a:p>
          <a:p>
            <a:pPr marL="12700" marR="18415">
              <a:lnSpc>
                <a:spcPct val="100000"/>
              </a:lnSpc>
              <a:spcBef>
                <a:spcPts val="100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('ATPL7',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di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aeromobili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leggeri',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5">
                <a:latin typeface="Verdana"/>
                <a:cs typeface="Verdana"/>
              </a:rPr>
              <a:t>('11/dec/2022',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'0450021')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('ATPL8',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'Pilota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di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aeromobili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leggeri',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5">
                <a:latin typeface="Verdana"/>
                <a:cs typeface="Verdana"/>
              </a:rPr>
              <a:t>('10/mar/2020',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'dd/mon/yyyy'),</a:t>
            </a:r>
            <a:r>
              <a:rPr dirty="0" sz="1400" spc="4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'0450066')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4910327" cy="6857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3533" rIns="0" bIns="0" rtlCol="0" vert="horz">
            <a:spAutoFit/>
          </a:bodyPr>
          <a:lstStyle/>
          <a:p>
            <a:pPr marL="5501005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PASSEGGERO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356097" y="1836166"/>
            <a:ext cx="5957570" cy="436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('GRNLNE01C43G273A',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'AB0000001', </a:t>
            </a:r>
            <a:r>
              <a:rPr dirty="0" sz="1300" spc="-10">
                <a:latin typeface="Verdana"/>
                <a:cs typeface="Verdana"/>
              </a:rPr>
              <a:t>'0021')</a:t>
            </a:r>
            <a:endParaRPr sz="1300">
              <a:latin typeface="Verdana"/>
              <a:cs typeface="Verdana"/>
            </a:endParaRPr>
          </a:p>
          <a:p>
            <a:pPr algn="just" marL="12700" marR="5080">
              <a:lnSpc>
                <a:spcPct val="174100"/>
              </a:lnSpc>
              <a:spcBef>
                <a:spcPts val="10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('SRDFNC59C42G081K',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'AB0000002',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'0023')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1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Passeggero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('MNTLRT07C22A500N',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'AB0000003',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'0025')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('PRGNHL04M02C070L',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'AB0000013',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'0035')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1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('RDTMDL08C65A558V',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'AB0000014',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'0036')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('SVVNSH79A43D415J',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'AB0000015',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'0037')</a:t>
            </a:r>
            <a:endParaRPr sz="13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Passeggero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('KMRMRA75L53F378O',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'AB0000016',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'0038')</a:t>
            </a:r>
            <a:endParaRPr sz="1300">
              <a:latin typeface="Verdana"/>
              <a:cs typeface="Verdana"/>
            </a:endParaRPr>
          </a:p>
          <a:p>
            <a:pPr algn="just" marL="12700" marR="98425">
              <a:lnSpc>
                <a:spcPct val="173800"/>
              </a:lnSpc>
              <a:spcBef>
                <a:spcPts val="1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('BRSDDA05T25F839S',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'AB0000017',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'0039')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('MTIGRI48L20F205V',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'AB0000018',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'0040')</a:t>
            </a:r>
            <a:endParaRPr sz="1300">
              <a:latin typeface="Verdana"/>
              <a:cs typeface="Verdana"/>
            </a:endParaRPr>
          </a:p>
          <a:p>
            <a:pPr algn="just" marL="12700" marR="17145">
              <a:lnSpc>
                <a:spcPts val="2730"/>
              </a:lnSpc>
              <a:spcBef>
                <a:spcPts val="26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('MNTDMN96R24L521V',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'AB0000040', </a:t>
            </a:r>
            <a:r>
              <a:rPr dirty="0" sz="1300" spc="-10">
                <a:latin typeface="Verdana"/>
                <a:cs typeface="Verdana"/>
              </a:rPr>
              <a:t>'0062')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('TRRLND03T47E319P',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'AB0000041',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'0063')</a:t>
            </a:r>
            <a:endParaRPr sz="13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8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('GTTGLC81S08L521H',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'AB0000042',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'0064')</a:t>
            </a:r>
            <a:endParaRPr sz="13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('LVRNGL92C70D024T',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'AB0000043',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'0065')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3140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DOCUMENTO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15761" y="559968"/>
            <a:ext cx="5144770" cy="49657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('CA00000AA',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('22/may/2028',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'GRNLNE01C43G273A')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('CA00001BB',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('24/jan/2029',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'SRDFNC59C42G081K')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('CA00002CC',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('06/jan/2028',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'MNTLRT07C22A500N')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('CA00010BB',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('31/jan/2025',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'MNFNTN82M10D292R')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('CA00013GG',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('24/may/2025',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'SHRSHA08H45C698U')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('CA00079OO',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('13/jul/2030',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'TTNNEE07L19C737W')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('CA00990AA',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('23/may/2028',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'MTIGRI48L20F205V')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('CA00009BS',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('02/apr/2026',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'LNGCLD50M17A300U')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documento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('CB00000VV',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'Comune',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('05/sep/2035',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'RRVHRY13S23C698N')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976372"/>
            <a:ext cx="4443984" cy="33329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4849" rIns="0" bIns="0" rtlCol="0" vert="horz">
            <a:spAutoFit/>
          </a:bodyPr>
          <a:lstStyle/>
          <a:p>
            <a:pPr marL="5200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HABAGAGLIO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8572" y="1686001"/>
            <a:ext cx="6013450" cy="45815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('GRNLNE01C43G273A',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'LIRNLFPO001')</a:t>
            </a:r>
            <a:endParaRPr sz="1400">
              <a:latin typeface="Verdana"/>
              <a:cs typeface="Verdana"/>
            </a:endParaRPr>
          </a:p>
          <a:p>
            <a:pPr marL="12700" marR="59690">
              <a:lnSpc>
                <a:spcPct val="169300"/>
              </a:lnSpc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55">
                <a:latin typeface="Verdana"/>
                <a:cs typeface="Verdana"/>
              </a:rPr>
              <a:t>('SRDFNC59C42G081K',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'LIRNLFPO002')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35">
                <a:latin typeface="Verdana"/>
                <a:cs typeface="Verdana"/>
              </a:rPr>
              <a:t>('MNTLRT07C22A500N',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'LIRNLFPO003')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69600"/>
              </a:lnSpc>
              <a:spcBef>
                <a:spcPts val="1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('BNCGRG50M10F839P',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'LIRNLIMC001')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('PLSGNN78E06F835Y',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'LIMCLICC003')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55">
                <a:latin typeface="Verdana"/>
                <a:cs typeface="Verdana"/>
              </a:rPr>
              <a:t>('RRVJMN96B68G014O',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'LEMDZBAD001')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('PTTSRN09L55E389R',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'ESSALEBL004')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('NRDGNS69E42F974Q',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'EHAMLICC001')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65">
                <a:latin typeface="Verdana"/>
                <a:cs typeface="Verdana"/>
              </a:rPr>
              <a:t>('NRDMRA99D29Z160A',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'EHAMLICC002')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60">
                <a:latin typeface="Verdana"/>
                <a:cs typeface="Verdana"/>
              </a:rPr>
              <a:t>('CSCCRD04C10A126S',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'RJTTZSPD003')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('TNKKAI08M08A558B',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'LFPOLIRN001')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('LVRNGL92C70D024T',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'KJFKHECA001')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50">
                <a:latin typeface="Verdana"/>
                <a:cs typeface="Verdana"/>
              </a:rPr>
              <a:t>('LVRNGL92C70D024T',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'LIRFLICC001')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6352" y="2214372"/>
            <a:ext cx="5146548" cy="330250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" y="2008632"/>
            <a:ext cx="3657600" cy="43007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511810"/>
            <a:ext cx="332549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0"/>
              <a:t>CARTAIMBARCO</a:t>
            </a:r>
            <a:endParaRPr sz="3100"/>
          </a:p>
        </p:txBody>
      </p:sp>
      <p:sp>
        <p:nvSpPr>
          <p:cNvPr id="4" name="object 4" descr=""/>
          <p:cNvSpPr txBox="1"/>
          <p:nvPr/>
        </p:nvSpPr>
        <p:spPr>
          <a:xfrm>
            <a:off x="4696205" y="559968"/>
            <a:ext cx="6111240" cy="5528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('100000020', </a:t>
            </a:r>
            <a:r>
              <a:rPr dirty="0" sz="1300" spc="-55">
                <a:latin typeface="Verdana"/>
                <a:cs typeface="Verdana"/>
              </a:rPr>
              <a:t>'AB00',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('03/mar/2024',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'RYR001', </a:t>
            </a:r>
            <a:r>
              <a:rPr dirty="0" sz="1300" spc="-60">
                <a:latin typeface="Verdana"/>
                <a:cs typeface="Verdana"/>
              </a:rPr>
              <a:t>'RYR',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'GRNLNE01C43G273A')</a:t>
            </a:r>
            <a:endParaRPr sz="1300">
              <a:latin typeface="Verdana"/>
              <a:cs typeface="Verdana"/>
            </a:endParaRPr>
          </a:p>
          <a:p>
            <a:pPr marL="12700" marR="95250">
              <a:lnSpc>
                <a:spcPct val="110000"/>
              </a:lnSpc>
              <a:spcBef>
                <a:spcPts val="100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('100000021', </a:t>
            </a:r>
            <a:r>
              <a:rPr dirty="0" sz="1300" spc="-100">
                <a:latin typeface="Verdana"/>
                <a:cs typeface="Verdana"/>
              </a:rPr>
              <a:t>'AB01',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0">
                <a:latin typeface="Verdana"/>
                <a:cs typeface="Verdana"/>
              </a:rPr>
              <a:t>('28/dec/2024',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'RYR002',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'RYR',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'SRDFNC59C42G081K')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('100000022',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'AB00',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40">
                <a:latin typeface="Verdana"/>
                <a:cs typeface="Verdana"/>
              </a:rPr>
              <a:t>('28/dec/2024',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'RYR002',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'RYR',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'MNTLRT07C22A500N')</a:t>
            </a:r>
            <a:endParaRPr sz="1300">
              <a:latin typeface="Verdana"/>
              <a:cs typeface="Verdana"/>
            </a:endParaRPr>
          </a:p>
          <a:p>
            <a:pPr marL="12700" marR="121285">
              <a:lnSpc>
                <a:spcPct val="110000"/>
              </a:lnSpc>
              <a:spcBef>
                <a:spcPts val="99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('100000030',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'AC22',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('21/jun/2024',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'AFR002',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'AFR',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'CHNDNG80D04Z729F')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('100000031',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'AD20',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40">
                <a:latin typeface="Verdana"/>
                <a:cs typeface="Verdana"/>
              </a:rPr>
              <a:t>('21/jun/2024',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'AFR002', </a:t>
            </a:r>
            <a:r>
              <a:rPr dirty="0" sz="1300" spc="-60">
                <a:latin typeface="Verdana"/>
                <a:cs typeface="Verdana"/>
              </a:rPr>
              <a:t>'AFR',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'NRDZRR10E42B164Y')</a:t>
            </a:r>
            <a:endParaRPr sz="1300">
              <a:latin typeface="Verdana"/>
              <a:cs typeface="Verdana"/>
            </a:endParaRPr>
          </a:p>
          <a:p>
            <a:pPr marL="12700" marR="19050">
              <a:lnSpc>
                <a:spcPct val="110000"/>
              </a:lnSpc>
              <a:spcBef>
                <a:spcPts val="99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('100000032',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'AB04',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5">
                <a:latin typeface="Verdana"/>
                <a:cs typeface="Verdana"/>
              </a:rPr>
              <a:t>('02/aug/2024',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'UAE001',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'UAE',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'BRSDDA05T25F839S')</a:t>
            </a:r>
            <a:endParaRPr sz="1300">
              <a:latin typeface="Verdana"/>
              <a:cs typeface="Verdana"/>
            </a:endParaRPr>
          </a:p>
          <a:p>
            <a:pPr marL="12700" marR="33020">
              <a:lnSpc>
                <a:spcPct val="110000"/>
              </a:lnSpc>
              <a:spcBef>
                <a:spcPts val="100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('100000033',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'AB22',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5">
                <a:latin typeface="Verdana"/>
                <a:cs typeface="Verdana"/>
              </a:rPr>
              <a:t>('02/aug/2024',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'UAE001',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'UAE',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'PLSGNN78E06F835Y')</a:t>
            </a:r>
            <a:endParaRPr sz="1300">
              <a:latin typeface="Verdana"/>
              <a:cs typeface="Verdana"/>
            </a:endParaRPr>
          </a:p>
          <a:p>
            <a:pPr marL="12700" marR="52705">
              <a:lnSpc>
                <a:spcPct val="110000"/>
              </a:lnSpc>
              <a:spcBef>
                <a:spcPts val="101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('100000036',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'AB07',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5">
                <a:latin typeface="Verdana"/>
                <a:cs typeface="Verdana"/>
              </a:rPr>
              <a:t>('03/apr/2024',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'IBE002', </a:t>
            </a:r>
            <a:r>
              <a:rPr dirty="0" sz="1300" spc="-105">
                <a:latin typeface="Verdana"/>
                <a:cs typeface="Verdana"/>
              </a:rPr>
              <a:t>'IBE',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'TTNNEE07L19C737W')</a:t>
            </a:r>
            <a:endParaRPr sz="1300">
              <a:latin typeface="Verdana"/>
              <a:cs typeface="Verdana"/>
            </a:endParaRPr>
          </a:p>
          <a:p>
            <a:pPr marL="12700" marR="53975">
              <a:lnSpc>
                <a:spcPct val="110000"/>
              </a:lnSpc>
              <a:spcBef>
                <a:spcPts val="99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('100000037', </a:t>
            </a:r>
            <a:r>
              <a:rPr dirty="0" sz="1300" spc="-60">
                <a:latin typeface="Verdana"/>
                <a:cs typeface="Verdana"/>
              </a:rPr>
              <a:t>'AB08',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55">
                <a:latin typeface="Verdana"/>
                <a:cs typeface="Verdana"/>
              </a:rPr>
              <a:t>('03/apr/2024',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'IBE002', </a:t>
            </a:r>
            <a:r>
              <a:rPr dirty="0" sz="1300" spc="-105">
                <a:latin typeface="Verdana"/>
                <a:cs typeface="Verdana"/>
              </a:rPr>
              <a:t>'IBE',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'CSCCRD04C10A126S')</a:t>
            </a:r>
            <a:endParaRPr sz="1300">
              <a:latin typeface="Verdana"/>
              <a:cs typeface="Verdana"/>
            </a:endParaRPr>
          </a:p>
          <a:p>
            <a:pPr marL="12700" marR="59055">
              <a:lnSpc>
                <a:spcPct val="110200"/>
              </a:lnSpc>
              <a:spcBef>
                <a:spcPts val="99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CartaImbarco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('100000041',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'AV03',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0">
                <a:latin typeface="Verdana"/>
                <a:cs typeface="Verdana"/>
              </a:rPr>
              <a:t>('07/may/2024',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'BAW001',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'BAW',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'HFRNGS69H07E320S')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30543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PAGAMENTO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50763" y="559968"/>
            <a:ext cx="5091430" cy="552831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('5333171000000000',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75,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('30/apr/2027',</a:t>
            </a:r>
            <a:r>
              <a:rPr dirty="0" sz="1300" spc="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'GRNLNE01C43G273A')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('5333171000001000',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900,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('22/nov/2026',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'SRDFNC59C42G081K')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('5333171000000020',</a:t>
            </a:r>
            <a:r>
              <a:rPr dirty="0" sz="1300" spc="-20">
                <a:latin typeface="Verdana"/>
                <a:cs typeface="Verdana"/>
              </a:rPr>
              <a:t> 750,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('29/jan/2030',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'MNTLRT07C22A500N')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('5333171000301000',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550,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0">
                <a:latin typeface="Verdana"/>
                <a:cs typeface="Verdana"/>
              </a:rPr>
              <a:t>('22/nov/2026',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'RRVJMN96B68G014O')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('5333171000001010',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430,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65">
                <a:latin typeface="Verdana"/>
                <a:cs typeface="Verdana"/>
              </a:rPr>
              <a:t>('03/sep/2035',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'PTTSRN09L55E389R')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('5333171100001000',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735,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('30/mar/2031',</a:t>
            </a:r>
            <a:r>
              <a:rPr dirty="0" sz="130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'NRDMRA99D29Z160A')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('5333171104201000',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1000,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('26/feb/2027',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'LVRNGL92C70D024T')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25">
                <a:latin typeface="Verdana"/>
                <a:cs typeface="Verdana"/>
              </a:rPr>
              <a:t>('5333171100511000',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80,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75">
                <a:latin typeface="Verdana"/>
                <a:cs typeface="Verdana"/>
              </a:rPr>
              <a:t>('20/aug/2025',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45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'THMCRL69E42Z510M')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('5333171100060000',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110,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95">
                <a:latin typeface="Verdana"/>
                <a:cs typeface="Verdana"/>
              </a:rPr>
              <a:t>('18/jul/2024',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'NRDGNS69E42F974Q')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5">
                <a:latin typeface="Verdana"/>
                <a:cs typeface="Verdana"/>
              </a:rPr>
              <a:t>Pagamento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45">
                <a:latin typeface="Verdana"/>
                <a:cs typeface="Verdana"/>
              </a:rPr>
              <a:t>('5333171100061711',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300,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85">
                <a:latin typeface="Verdana"/>
                <a:cs typeface="Verdana"/>
              </a:rPr>
              <a:t>('14/jan/2030',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'dd/mon/yyyy'),</a:t>
            </a:r>
            <a:r>
              <a:rPr dirty="0" sz="1300" spc="3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'HBRLBN09L55A558P')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6912" rIns="0" bIns="0" rtlCol="0" vert="horz">
            <a:spAutoFit/>
          </a:bodyPr>
          <a:lstStyle/>
          <a:p>
            <a:pPr marL="499109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BIGLIETTO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3507" y="1816354"/>
            <a:ext cx="5706745" cy="475488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6350">
              <a:lnSpc>
                <a:spcPts val="1400"/>
              </a:lnSpc>
              <a:spcBef>
                <a:spcPts val="27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('10000098720009110000',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'Y',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'RYR001',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'RYR', 'GRNLNE01C43G273A')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0"/>
              </a:lnSpc>
              <a:spcBef>
                <a:spcPts val="82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('10000098720009110001',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'Y',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'UAE001',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'UAE',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0"/>
              </a:lnSpc>
            </a:pPr>
            <a:r>
              <a:rPr dirty="0" sz="1300" spc="-10">
                <a:latin typeface="Verdana"/>
                <a:cs typeface="Verdana"/>
              </a:rPr>
              <a:t>'SRDFNC59C42G081K')</a:t>
            </a:r>
            <a:endParaRPr sz="1300">
              <a:latin typeface="Verdana"/>
              <a:cs typeface="Verdana"/>
            </a:endParaRPr>
          </a:p>
          <a:p>
            <a:pPr marL="12700" marR="44450">
              <a:lnSpc>
                <a:spcPts val="1400"/>
              </a:lnSpc>
              <a:spcBef>
                <a:spcPts val="1019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('10000098720009110002',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'J',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'UAE001',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'UAE', </a:t>
            </a:r>
            <a:r>
              <a:rPr dirty="0" sz="1300" spc="-10">
                <a:latin typeface="Verdana"/>
                <a:cs typeface="Verdana"/>
              </a:rPr>
              <a:t>'MNTLRT07C22A500N')</a:t>
            </a:r>
            <a:endParaRPr sz="1300">
              <a:latin typeface="Verdana"/>
              <a:cs typeface="Verdana"/>
            </a:endParaRPr>
          </a:p>
          <a:p>
            <a:pPr marL="12700" marR="12065">
              <a:lnSpc>
                <a:spcPts val="1400"/>
              </a:lnSpc>
              <a:spcBef>
                <a:spcPts val="101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('10000098720009110006',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'Y',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'DLH001',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'DLH', </a:t>
            </a:r>
            <a:r>
              <a:rPr dirty="0" sz="1300" spc="-10">
                <a:latin typeface="Verdana"/>
                <a:cs typeface="Verdana"/>
              </a:rPr>
              <a:t>'RRVJMN96B68G014O')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5"/>
              </a:lnSpc>
              <a:spcBef>
                <a:spcPts val="82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('10000098720009110007',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'F',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'DLH001',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'DLH',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5"/>
              </a:lnSpc>
            </a:pPr>
            <a:r>
              <a:rPr dirty="0" sz="1300" spc="-10">
                <a:latin typeface="Verdana"/>
                <a:cs typeface="Verdana"/>
              </a:rPr>
              <a:t>'PTTSRN09L55E389R')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ts val="1400"/>
              </a:lnSpc>
              <a:spcBef>
                <a:spcPts val="1019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('10000098720009110008',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'J',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'RYR002',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'RYR', 'NRDMRA99D29Z160A')</a:t>
            </a:r>
            <a:endParaRPr sz="1300">
              <a:latin typeface="Verdana"/>
              <a:cs typeface="Verdana"/>
            </a:endParaRPr>
          </a:p>
          <a:p>
            <a:pPr marL="12700" marR="19685">
              <a:lnSpc>
                <a:spcPts val="1400"/>
              </a:lnSpc>
              <a:spcBef>
                <a:spcPts val="101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('10000098720009110014',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'Y',</a:t>
            </a:r>
            <a:r>
              <a:rPr dirty="0" sz="1300" spc="-40">
                <a:latin typeface="Verdana"/>
                <a:cs typeface="Verdana"/>
              </a:rPr>
              <a:t> 'RYR004',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'RYR', 'THMCRL69E42Z510M')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5"/>
              </a:lnSpc>
              <a:spcBef>
                <a:spcPts val="82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('10000098720009110015',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'F',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'IBE003',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'IBE',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1485"/>
              </a:lnSpc>
            </a:pPr>
            <a:r>
              <a:rPr dirty="0" sz="1300" spc="-10">
                <a:latin typeface="Verdana"/>
                <a:cs typeface="Verdana"/>
              </a:rPr>
              <a:t>'NRDGNS69E42F974Q')</a:t>
            </a:r>
            <a:endParaRPr sz="1300">
              <a:latin typeface="Verdana"/>
              <a:cs typeface="Verdana"/>
            </a:endParaRPr>
          </a:p>
          <a:p>
            <a:pPr marL="12700" marR="52069">
              <a:lnSpc>
                <a:spcPts val="1400"/>
              </a:lnSpc>
              <a:spcBef>
                <a:spcPts val="1019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('10000098720009110016',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'F',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'EZY003',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'EZY', 'HBRLBN09L55A558P')</a:t>
            </a:r>
            <a:endParaRPr sz="1300">
              <a:latin typeface="Verdana"/>
              <a:cs typeface="Verdana"/>
            </a:endParaRPr>
          </a:p>
          <a:p>
            <a:pPr marL="12700" marR="32384">
              <a:lnSpc>
                <a:spcPts val="1400"/>
              </a:lnSpc>
              <a:spcBef>
                <a:spcPts val="101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Biglietto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('10000098720009110017',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'Y',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'DLH003',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'DLH', </a:t>
            </a:r>
            <a:r>
              <a:rPr dirty="0" sz="1300" spc="-10">
                <a:latin typeface="Verdana"/>
                <a:cs typeface="Verdana"/>
              </a:rPr>
              <a:t>'MGLVTR20L20F836E')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2202179"/>
            <a:ext cx="4681728" cy="248107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3133" y="295147"/>
            <a:ext cx="25273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ERIFERITO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13766" y="940409"/>
            <a:ext cx="6475730" cy="5863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('5333171000000000',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'10000098720009110000', 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70">
                <a:latin typeface="Verdana"/>
                <a:cs typeface="Verdana"/>
              </a:rPr>
              <a:t>('26/feb/2024',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02235">
              <a:lnSpc>
                <a:spcPct val="11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85">
                <a:latin typeface="Verdana"/>
                <a:cs typeface="Verdana"/>
              </a:rPr>
              <a:t>('5333171000001000', </a:t>
            </a:r>
            <a:r>
              <a:rPr dirty="0" sz="1400" spc="-60">
                <a:latin typeface="Verdana"/>
                <a:cs typeface="Verdana"/>
              </a:rPr>
              <a:t>'10000098720009110001',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65">
                <a:latin typeface="Verdana"/>
                <a:cs typeface="Verdana"/>
              </a:rPr>
              <a:t>('20/dec/2024',</a:t>
            </a:r>
            <a:r>
              <a:rPr dirty="0" sz="1400" spc="-25">
                <a:latin typeface="Verdana"/>
                <a:cs typeface="Verdana"/>
              </a:rPr>
              <a:t> 'dd/mon/yyyy'))</a:t>
            </a:r>
            <a:endParaRPr sz="1400">
              <a:latin typeface="Verdana"/>
              <a:cs typeface="Verdana"/>
            </a:endParaRPr>
          </a:p>
          <a:p>
            <a:pPr marL="12700" marR="33655">
              <a:lnSpc>
                <a:spcPct val="11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('5333171000000020',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'10000098720009110002',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65">
                <a:latin typeface="Verdana"/>
                <a:cs typeface="Verdana"/>
              </a:rPr>
              <a:t>('20/dec/2024',</a:t>
            </a:r>
            <a:r>
              <a:rPr dirty="0" sz="1400" spc="-25">
                <a:latin typeface="Verdana"/>
                <a:cs typeface="Verdana"/>
              </a:rPr>
              <a:t> 'dd/mon/yyyy'))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latin typeface="Verdana"/>
                <a:cs typeface="Verdana"/>
              </a:rPr>
              <a:t>('5333171000001010',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'10000098720009110007',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75">
                <a:latin typeface="Verdana"/>
                <a:cs typeface="Verdana"/>
              </a:rPr>
              <a:t>('02/aug/2024',</a:t>
            </a:r>
            <a:r>
              <a:rPr dirty="0" sz="1400" spc="1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12395">
              <a:lnSpc>
                <a:spcPct val="11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latin typeface="Verdana"/>
                <a:cs typeface="Verdana"/>
              </a:rPr>
              <a:t>('5333171100001000',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'10000098720009110008',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5">
                <a:latin typeface="Verdana"/>
                <a:cs typeface="Verdana"/>
              </a:rPr>
              <a:t>('21/nov/2024',</a:t>
            </a:r>
            <a:r>
              <a:rPr dirty="0" sz="1400" spc="1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latin typeface="Verdana"/>
                <a:cs typeface="Verdana"/>
              </a:rPr>
              <a:t>('5333171104001000',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'10000098720009110009',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0">
                <a:latin typeface="Verdana"/>
                <a:cs typeface="Verdana"/>
              </a:rPr>
              <a:t>('01/jan/2024',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66370">
              <a:lnSpc>
                <a:spcPct val="110000"/>
              </a:lnSpc>
              <a:spcBef>
                <a:spcPts val="101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latin typeface="Verdana"/>
                <a:cs typeface="Verdana"/>
              </a:rPr>
              <a:t>('5333171100501000',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'10000098720009110010',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65">
                <a:latin typeface="Verdana"/>
                <a:cs typeface="Verdana"/>
              </a:rPr>
              <a:t>('09/oct/2024',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81610">
              <a:lnSpc>
                <a:spcPct val="110000"/>
              </a:lnSpc>
              <a:spcBef>
                <a:spcPts val="100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latin typeface="Verdana"/>
                <a:cs typeface="Verdana"/>
              </a:rPr>
              <a:t>('5333171100581000',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'10000098720009110018', 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85">
                <a:latin typeface="Verdana"/>
                <a:cs typeface="Verdana"/>
              </a:rPr>
              <a:t>('28/mar/2024',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79705">
              <a:lnSpc>
                <a:spcPct val="110000"/>
              </a:lnSpc>
              <a:spcBef>
                <a:spcPts val="994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latin typeface="Verdana"/>
                <a:cs typeface="Verdana"/>
              </a:rPr>
              <a:t>('5333171120061000',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'10000098720009110019',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100">
                <a:latin typeface="Verdana"/>
                <a:cs typeface="Verdana"/>
              </a:rPr>
              <a:t>('21/jul/2024',</a:t>
            </a:r>
            <a:r>
              <a:rPr dirty="0" sz="1400" spc="5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  <a:p>
            <a:pPr marL="12700" marR="125730">
              <a:lnSpc>
                <a:spcPct val="110000"/>
              </a:lnSpc>
              <a:spcBef>
                <a:spcPts val="1010"/>
              </a:spcBef>
            </a:pP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into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values </a:t>
            </a:r>
            <a:r>
              <a:rPr dirty="0" sz="1400" spc="-85">
                <a:latin typeface="Verdana"/>
                <a:cs typeface="Verdana"/>
              </a:rPr>
              <a:t>('5333171100060000',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'10000098720009110015',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400" spc="-95">
                <a:latin typeface="Verdana"/>
                <a:cs typeface="Verdana"/>
              </a:rPr>
              <a:t>('18/jun/2024',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'dd/mon/yyyy'))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332" y="1161667"/>
            <a:ext cx="4350696" cy="48237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16541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latin typeface="Tahoma"/>
                <a:cs typeface="Tahoma"/>
              </a:rPr>
              <a:t>QUERY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98794" y="4834318"/>
            <a:ext cx="4972685" cy="1014094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spc="60">
                <a:latin typeface="Verdana"/>
                <a:cs typeface="Verdana"/>
              </a:rPr>
              <a:t>LE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b="1">
                <a:latin typeface="Tahoma"/>
                <a:cs typeface="Tahoma"/>
              </a:rPr>
              <a:t>QUERY</a:t>
            </a:r>
            <a:r>
              <a:rPr dirty="0" sz="1800" spc="45" b="1">
                <a:latin typeface="Tahoma"/>
                <a:cs typeface="Tahoma"/>
              </a:rPr>
              <a:t> </a:t>
            </a:r>
            <a:r>
              <a:rPr dirty="0" sz="1800">
                <a:latin typeface="Verdana"/>
                <a:cs typeface="Verdana"/>
              </a:rPr>
              <a:t>SONO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70" b="1">
                <a:latin typeface="Tahoma"/>
                <a:cs typeface="Tahoma"/>
              </a:rPr>
              <a:t>INTERROGAZIONI</a:t>
            </a:r>
            <a:r>
              <a:rPr dirty="0" sz="1800" spc="-70">
                <a:latin typeface="Verdana"/>
                <a:cs typeface="Verdana"/>
              </a:rPr>
              <a:t>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70">
                <a:latin typeface="Verdana"/>
                <a:cs typeface="Verdana"/>
              </a:rPr>
              <a:t>LINGUAGGIO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SQL,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CHE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PERMETTONO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DI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5">
                <a:latin typeface="Verdana"/>
                <a:cs typeface="Verdana"/>
              </a:rPr>
              <a:t>RICAVARE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INFORMAZIONI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DA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UN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DATABASE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002538"/>
            <a:ext cx="2764790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105"/>
              <a:t>SINTESI</a:t>
            </a:r>
            <a:r>
              <a:rPr dirty="0" spc="-125"/>
              <a:t> </a:t>
            </a:r>
            <a:r>
              <a:rPr dirty="0" spc="-190"/>
              <a:t>DEI </a:t>
            </a:r>
            <a:r>
              <a:rPr dirty="0" spc="-75"/>
              <a:t>REQUISITI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8488" y="2232786"/>
            <a:ext cx="4914900" cy="3912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0"/>
              </a:spcBef>
            </a:pPr>
            <a:r>
              <a:rPr dirty="0" sz="1500" spc="95">
                <a:latin typeface="Segoe UI Symbol"/>
                <a:cs typeface="Segoe UI Symbol"/>
              </a:rPr>
              <a:t>I</a:t>
            </a:r>
            <a:r>
              <a:rPr dirty="0" sz="1500" spc="-10">
                <a:latin typeface="Segoe UI Symbol"/>
                <a:cs typeface="Segoe UI Symbol"/>
              </a:rPr>
              <a:t> biglietti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comprati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esclusivamente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online.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10">
                <a:latin typeface="Segoe UI Symbol"/>
                <a:cs typeface="Segoe UI Symbol"/>
              </a:rPr>
              <a:t> ciascun </a:t>
            </a:r>
            <a:r>
              <a:rPr dirty="0" sz="1500" spc="-80">
                <a:latin typeface="Segoe UI Symbol"/>
                <a:cs typeface="Segoe UI Symbol"/>
              </a:rPr>
              <a:t>pagamento</a:t>
            </a:r>
            <a:r>
              <a:rPr dirty="0" sz="1500" spc="-25">
                <a:latin typeface="Segoe UI Symbol"/>
                <a:cs typeface="Segoe UI Symbol"/>
              </a:rPr>
              <a:t> interessa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numero</a:t>
            </a:r>
            <a:r>
              <a:rPr dirty="0" u="sng" sz="1500" spc="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della</a:t>
            </a:r>
            <a:r>
              <a:rPr dirty="0" u="sng" sz="1500" spc="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carta</a:t>
            </a:r>
            <a:r>
              <a:rPr dirty="0" sz="1500" spc="-10">
                <a:latin typeface="Segoe UI Symbol"/>
                <a:cs typeface="Segoe UI Symbol"/>
              </a:rPr>
              <a:t>,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l’importo,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data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65">
                <a:latin typeface="Segoe UI Symbol"/>
                <a:cs typeface="Segoe UI Symbol"/>
              </a:rPr>
              <a:t>pagamento</a:t>
            </a:r>
            <a:r>
              <a:rPr dirty="0" sz="1500">
                <a:latin typeface="Segoe UI Symbol"/>
                <a:cs typeface="Segoe UI Symbol"/>
              </a:rPr>
              <a:t> e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data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scadenza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della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carta.</a:t>
            </a:r>
            <a:endParaRPr sz="15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1500">
                <a:latin typeface="Segoe UI Symbol"/>
                <a:cs typeface="Segoe UI Symbol"/>
              </a:rPr>
              <a:t>Ogni </a:t>
            </a:r>
            <a:r>
              <a:rPr dirty="0" sz="1500" spc="-75">
                <a:latin typeface="Segoe UI Symbol"/>
                <a:cs typeface="Segoe UI Symbol"/>
              </a:rPr>
              <a:t>passeggero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possiede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documento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d’identità</a:t>
            </a:r>
            <a:endParaRPr sz="15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dirty="0" sz="1500" spc="-35">
                <a:latin typeface="Segoe UI Symbol"/>
                <a:cs typeface="Segoe UI Symbol"/>
              </a:rPr>
              <a:t>necessario</a:t>
            </a:r>
            <a:r>
              <a:rPr dirty="0" sz="1500" spc="5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ai</a:t>
            </a:r>
            <a:r>
              <a:rPr dirty="0" sz="1500" spc="4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fini</a:t>
            </a:r>
            <a:r>
              <a:rPr dirty="0" sz="1500" spc="5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dell’imbarco.</a:t>
            </a:r>
            <a:r>
              <a:rPr dirty="0" sz="1500" spc="45">
                <a:latin typeface="Segoe UI Symbol"/>
                <a:cs typeface="Segoe UI Symbol"/>
              </a:rPr>
              <a:t>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ciascun</a:t>
            </a:r>
            <a:r>
              <a:rPr dirty="0" sz="1500" spc="8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documento</a:t>
            </a:r>
            <a:endParaRPr sz="1500">
              <a:latin typeface="Segoe UI Symbol"/>
              <a:cs typeface="Segoe UI Symbol"/>
            </a:endParaRPr>
          </a:p>
          <a:p>
            <a:pPr marL="12700" marR="208915">
              <a:lnSpc>
                <a:spcPct val="100000"/>
              </a:lnSpc>
            </a:pPr>
            <a:r>
              <a:rPr dirty="0" sz="1500" spc="-30">
                <a:latin typeface="Segoe UI Symbol"/>
                <a:cs typeface="Segoe UI Symbol"/>
              </a:rPr>
              <a:t>d’identità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interessano</a:t>
            </a:r>
            <a:r>
              <a:rPr dirty="0" sz="1500" spc="4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numero</a:t>
            </a:r>
            <a:r>
              <a:rPr dirty="0" u="sng" sz="1500" spc="3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di</a:t>
            </a:r>
            <a:r>
              <a:rPr dirty="0" u="sng" sz="1500" spc="2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 </a:t>
            </a:r>
            <a:r>
              <a:rPr dirty="0" u="sng" sz="1500" spc="-4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documento</a:t>
            </a:r>
            <a:r>
              <a:rPr dirty="0" sz="1500" spc="-40">
                <a:latin typeface="Segoe UI Symbol"/>
                <a:cs typeface="Segoe UI Symbol"/>
              </a:rPr>
              <a:t>,</a:t>
            </a:r>
            <a:r>
              <a:rPr dirty="0" sz="1500" spc="5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quale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lo </a:t>
            </a:r>
            <a:r>
              <a:rPr dirty="0" sz="1500" spc="-10">
                <a:latin typeface="Segoe UI Symbol"/>
                <a:cs typeface="Segoe UI Symbol"/>
              </a:rPr>
              <a:t>identifica,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l’ente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che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lo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ha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rilasciato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data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scadenza.</a:t>
            </a:r>
            <a:endParaRPr sz="1500">
              <a:latin typeface="Segoe UI Symbol"/>
              <a:cs typeface="Segoe UI Symbol"/>
            </a:endParaRPr>
          </a:p>
          <a:p>
            <a:pPr marL="12700" marR="180340">
              <a:lnSpc>
                <a:spcPct val="100000"/>
              </a:lnSpc>
              <a:spcBef>
                <a:spcPts val="1800"/>
              </a:spcBef>
            </a:pPr>
            <a:r>
              <a:rPr dirty="0" sz="1500" spc="95">
                <a:latin typeface="Segoe UI Symbol"/>
                <a:cs typeface="Segoe UI Symbol"/>
              </a:rPr>
              <a:t>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60">
                <a:latin typeface="Segoe UI Symbol"/>
                <a:cs typeface="Segoe UI Symbol"/>
              </a:rPr>
              <a:t>passeggeri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portano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con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sé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35">
                <a:latin typeface="Segoe UI Symbol"/>
                <a:cs typeface="Segoe UI Symbol"/>
              </a:rPr>
              <a:t>almeno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un </a:t>
            </a:r>
            <a:r>
              <a:rPr dirty="0" sz="1500" spc="-55">
                <a:latin typeface="Segoe UI Symbol"/>
                <a:cs typeface="Segoe UI Symbol"/>
              </a:rPr>
              <a:t>bagaglio.</a:t>
            </a:r>
            <a:r>
              <a:rPr dirty="0" sz="1500" spc="25">
                <a:latin typeface="Segoe UI Symbol"/>
                <a:cs typeface="Segoe UI Symbol"/>
              </a:rPr>
              <a:t> </a:t>
            </a:r>
            <a:r>
              <a:rPr dirty="0" sz="1500" spc="95">
                <a:latin typeface="Segoe UI Symbol"/>
                <a:cs typeface="Segoe UI Symbol"/>
              </a:rPr>
              <a:t>Di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ogni </a:t>
            </a:r>
            <a:r>
              <a:rPr dirty="0" sz="1500" spc="-65">
                <a:latin typeface="Segoe UI Symbol"/>
                <a:cs typeface="Segoe UI Symbol"/>
              </a:rPr>
              <a:t>bagaglio,</a:t>
            </a:r>
            <a:r>
              <a:rPr dirty="0" sz="1500" spc="-40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invece, </a:t>
            </a:r>
            <a:r>
              <a:rPr dirty="0" sz="1500" spc="-35">
                <a:latin typeface="Segoe UI Symbol"/>
                <a:cs typeface="Segoe UI Symbol"/>
              </a:rPr>
              <a:t>sono</a:t>
            </a:r>
            <a:r>
              <a:rPr dirty="0" sz="150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importanti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u="sng" sz="1500" spc="-3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tag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che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lo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identifica,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</a:t>
            </a:r>
            <a:r>
              <a:rPr dirty="0" sz="1500">
                <a:latin typeface="Segoe UI Symbol"/>
                <a:cs typeface="Segoe UI Symbol"/>
              </a:rPr>
              <a:t>tipo</a:t>
            </a:r>
            <a:r>
              <a:rPr dirty="0" sz="1500" spc="3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(a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mano,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da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stiva...)</a:t>
            </a:r>
            <a:r>
              <a:rPr dirty="0" sz="1500" spc="3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2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peso.</a:t>
            </a:r>
            <a:endParaRPr sz="1500">
              <a:latin typeface="Segoe UI Symbol"/>
              <a:cs typeface="Segoe UI Symbol"/>
            </a:endParaRPr>
          </a:p>
          <a:p>
            <a:pPr marL="12700" marR="5080">
              <a:lnSpc>
                <a:spcPct val="100000"/>
              </a:lnSpc>
              <a:spcBef>
                <a:spcPts val="1805"/>
              </a:spcBef>
            </a:pPr>
            <a:r>
              <a:rPr dirty="0" sz="1500">
                <a:latin typeface="Segoe UI Symbol"/>
                <a:cs typeface="Segoe UI Symbol"/>
              </a:rPr>
              <a:t>Se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l’imbarco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è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consentito,</a:t>
            </a:r>
            <a:r>
              <a:rPr dirty="0" sz="1500" spc="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al</a:t>
            </a:r>
            <a:r>
              <a:rPr dirty="0" sz="1500" spc="-25">
                <a:latin typeface="Segoe UI Symbol"/>
                <a:cs typeface="Segoe UI Symbol"/>
              </a:rPr>
              <a:t> </a:t>
            </a:r>
            <a:r>
              <a:rPr dirty="0" sz="1500" spc="-75">
                <a:latin typeface="Segoe UI Symbol"/>
                <a:cs typeface="Segoe UI Symbol"/>
              </a:rPr>
              <a:t>passeggero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viene</a:t>
            </a:r>
            <a:r>
              <a:rPr dirty="0" sz="1500" spc="-20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confermata</a:t>
            </a:r>
            <a:r>
              <a:rPr dirty="0" sz="1500" spc="10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la carta</a:t>
            </a:r>
            <a:r>
              <a:rPr dirty="0" sz="1500" spc="-7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60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imbarco,</a:t>
            </a:r>
            <a:r>
              <a:rPr dirty="0" sz="1500" spc="-50">
                <a:latin typeface="Segoe UI Symbol"/>
                <a:cs typeface="Segoe UI Symbol"/>
              </a:rPr>
              <a:t> </a:t>
            </a:r>
            <a:r>
              <a:rPr dirty="0" sz="1500" spc="-40">
                <a:latin typeface="Segoe UI Symbol"/>
                <a:cs typeface="Segoe UI Symbol"/>
              </a:rPr>
              <a:t>ottenuta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nel</a:t>
            </a:r>
            <a:r>
              <a:rPr dirty="0" sz="1500" spc="-30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momento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0">
                <a:latin typeface="Segoe UI Symbol"/>
                <a:cs typeface="Segoe UI Symbol"/>
              </a:rPr>
              <a:t>della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prenotazione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volo,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di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cui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interessa</a:t>
            </a:r>
            <a:r>
              <a:rPr dirty="0" sz="1500" spc="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il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numero</a:t>
            </a:r>
            <a:r>
              <a:rPr dirty="0" sz="1500" spc="-25">
                <a:latin typeface="Segoe UI Symbol"/>
                <a:cs typeface="Segoe UI Symbol"/>
              </a:rPr>
              <a:t>,</a:t>
            </a:r>
            <a:r>
              <a:rPr dirty="0" sz="1500">
                <a:latin typeface="Segoe UI Symbol"/>
                <a:cs typeface="Segoe UI Symbol"/>
              </a:rPr>
              <a:t> la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30">
                <a:latin typeface="Segoe UI Symbol"/>
                <a:cs typeface="Segoe UI Symbol"/>
              </a:rPr>
              <a:t>data</a:t>
            </a:r>
            <a:r>
              <a:rPr dirty="0" sz="1500" spc="-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volo</a:t>
            </a:r>
            <a:r>
              <a:rPr dirty="0" sz="1500" spc="-10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e</a:t>
            </a:r>
            <a:r>
              <a:rPr dirty="0" sz="1500" spc="-15">
                <a:latin typeface="Segoe UI Symbol"/>
                <a:cs typeface="Segoe UI Symbol"/>
              </a:rPr>
              <a:t> </a:t>
            </a:r>
            <a:r>
              <a:rPr dirty="0" sz="1500" spc="-25">
                <a:latin typeface="Segoe UI Symbol"/>
                <a:cs typeface="Segoe UI Symbol"/>
              </a:rPr>
              <a:t>il numero</a:t>
            </a:r>
            <a:r>
              <a:rPr dirty="0" sz="1500" spc="-55">
                <a:latin typeface="Segoe UI Symbol"/>
                <a:cs typeface="Segoe UI Symbol"/>
              </a:rPr>
              <a:t> </a:t>
            </a:r>
            <a:r>
              <a:rPr dirty="0" sz="1500">
                <a:latin typeface="Segoe UI Symbol"/>
                <a:cs typeface="Segoe UI Symbol"/>
              </a:rPr>
              <a:t>del</a:t>
            </a:r>
            <a:r>
              <a:rPr dirty="0" sz="1500" spc="-65">
                <a:latin typeface="Segoe UI Symbol"/>
                <a:cs typeface="Segoe UI Symbol"/>
              </a:rPr>
              <a:t> </a:t>
            </a:r>
            <a:r>
              <a:rPr dirty="0" sz="1500" spc="-45">
                <a:latin typeface="Segoe UI Symbol"/>
                <a:cs typeface="Segoe UI Symbol"/>
              </a:rPr>
              <a:t>posto</a:t>
            </a:r>
            <a:r>
              <a:rPr dirty="0" sz="1500" spc="-55">
                <a:latin typeface="Segoe UI Symbol"/>
                <a:cs typeface="Segoe UI Symbol"/>
              </a:rPr>
              <a:t> </a:t>
            </a:r>
            <a:r>
              <a:rPr dirty="0" sz="1500" spc="-10">
                <a:latin typeface="Segoe UI Symbol"/>
                <a:cs typeface="Segoe UI Symbol"/>
              </a:rPr>
              <a:t>assegnato.</a:t>
            </a:r>
            <a:endParaRPr sz="15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57"/>
            <a:ext cx="7440167" cy="68578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3521" y="305511"/>
            <a:ext cx="3347720" cy="158623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90"/>
              </a:spcBef>
            </a:pP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600" spc="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5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600" spc="1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NUMERO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DI </a:t>
            </a:r>
            <a:r>
              <a:rPr dirty="0" sz="1600" spc="-35">
                <a:solidFill>
                  <a:srgbClr val="FF0000"/>
                </a:solidFill>
                <a:latin typeface="Segoe UI Symbol"/>
                <a:cs typeface="Segoe UI Symbol"/>
              </a:rPr>
              <a:t>P♙SS♙PORTO</a:t>
            </a:r>
            <a:r>
              <a:rPr dirty="0" sz="1600" spc="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6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05">
                <a:solidFill>
                  <a:srgbClr val="FF0000"/>
                </a:solidFill>
                <a:latin typeface="Segoe UI Symbol"/>
                <a:cs typeface="Segoe UI Symbol"/>
              </a:rPr>
              <a:t>CODICE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FISC♙LE</a:t>
            </a:r>
            <a:r>
              <a:rPr dirty="0" sz="1600" spc="1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35">
                <a:solidFill>
                  <a:srgbClr val="FF0000"/>
                </a:solidFill>
                <a:latin typeface="Segoe UI Symbol"/>
                <a:cs typeface="Segoe UI Symbol"/>
              </a:rPr>
              <a:t>DEI</a:t>
            </a:r>
            <a:r>
              <a:rPr dirty="0" sz="1600" spc="2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P♙SSEGGERI</a:t>
            </a:r>
            <a:r>
              <a:rPr dirty="0" sz="1600" spc="20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CHE </a:t>
            </a:r>
            <a:r>
              <a:rPr dirty="0" sz="1600" spc="-35">
                <a:solidFill>
                  <a:srgbClr val="FF0000"/>
                </a:solidFill>
                <a:latin typeface="Segoe UI Symbol"/>
                <a:cs typeface="Segoe UI Symbol"/>
              </a:rPr>
              <a:t>H♙NNO</a:t>
            </a:r>
            <a:r>
              <a:rPr dirty="0" sz="1600" spc="-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20">
                <a:solidFill>
                  <a:srgbClr val="FF0000"/>
                </a:solidFill>
                <a:latin typeface="Segoe UI Symbol"/>
                <a:cs typeface="Segoe UI Symbol"/>
              </a:rPr>
              <a:t>VI♙GGI♙TO</a:t>
            </a:r>
            <a:r>
              <a:rPr dirty="0" sz="1600" spc="-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IN</a:t>
            </a:r>
            <a:r>
              <a:rPr dirty="0" sz="16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Segoe UI Symbol"/>
                <a:cs typeface="Segoe UI Symbol"/>
              </a:rPr>
              <a:t>CL♙SSE 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BUSINESS</a:t>
            </a:r>
            <a:r>
              <a:rPr dirty="0" sz="16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530">
                <a:solidFill>
                  <a:srgbClr val="FF0000"/>
                </a:solidFill>
                <a:latin typeface="Segoe UI Symbol"/>
                <a:cs typeface="Segoe UI Symbol"/>
              </a:rPr>
              <a:t>♙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45">
                <a:solidFill>
                  <a:srgbClr val="FF0000"/>
                </a:solidFill>
                <a:latin typeface="Segoe UI Symbol"/>
                <a:cs typeface="Segoe UI Symbol"/>
              </a:rPr>
              <a:t>T♙RIFF♙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INTER♙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55">
                <a:solidFill>
                  <a:srgbClr val="FF0000"/>
                </a:solidFill>
                <a:latin typeface="Segoe UI Symbol"/>
                <a:cs typeface="Segoe UI Symbol"/>
              </a:rPr>
              <a:t>IN </a:t>
            </a:r>
            <a:r>
              <a:rPr dirty="0" sz="1600" spc="100">
                <a:solidFill>
                  <a:srgbClr val="FF0000"/>
                </a:solidFill>
                <a:latin typeface="Segoe UI Symbol"/>
                <a:cs typeface="Segoe UI Symbol"/>
              </a:rPr>
              <a:t>UN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VOLO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CON</a:t>
            </a:r>
            <a:r>
              <a:rPr dirty="0" sz="16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70">
                <a:solidFill>
                  <a:srgbClr val="FF0000"/>
                </a:solidFill>
                <a:latin typeface="Segoe UI Symbol"/>
                <a:cs typeface="Segoe UI Symbol"/>
              </a:rPr>
              <a:t>DUR♙T♙</a:t>
            </a:r>
            <a:r>
              <a:rPr dirty="0" sz="16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70">
                <a:solidFill>
                  <a:srgbClr val="FF0000"/>
                </a:solidFill>
                <a:latin typeface="Segoe UI Symbol"/>
                <a:cs typeface="Segoe UI Symbol"/>
              </a:rPr>
              <a:t>MINORE 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6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40">
                <a:solidFill>
                  <a:srgbClr val="FF0000"/>
                </a:solidFill>
                <a:latin typeface="Segoe UI Symbol"/>
                <a:cs typeface="Segoe UI Symbol"/>
              </a:rPr>
              <a:t>200</a:t>
            </a:r>
            <a:r>
              <a:rPr dirty="0" sz="1600" spc="-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ORE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521" y="2264790"/>
            <a:ext cx="3017520" cy="1085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800" spc="-85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5" b="0">
                <a:latin typeface="Verdana"/>
                <a:cs typeface="Verdana"/>
              </a:rPr>
              <a:t>N_Passaporto,</a:t>
            </a:r>
            <a:r>
              <a:rPr dirty="0" sz="1800" spc="-110" b="0">
                <a:latin typeface="Verdana"/>
                <a:cs typeface="Verdana"/>
              </a:rPr>
              <a:t> </a:t>
            </a:r>
            <a:r>
              <a:rPr dirty="0" sz="1800" spc="-20" b="0">
                <a:latin typeface="Verdana"/>
                <a:cs typeface="Verdana"/>
              </a:rPr>
              <a:t>P.CF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800" spc="-105" b="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800" spc="-120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0" b="0">
                <a:latin typeface="Verdana"/>
                <a:cs typeface="Verdana"/>
              </a:rPr>
              <a:t>Biglietto</a:t>
            </a:r>
            <a:r>
              <a:rPr dirty="0" sz="1800" spc="-135" b="0">
                <a:latin typeface="Verdana"/>
                <a:cs typeface="Verdana"/>
              </a:rPr>
              <a:t> </a:t>
            </a:r>
            <a:r>
              <a:rPr dirty="0" sz="1800" b="0">
                <a:latin typeface="Verdana"/>
                <a:cs typeface="Verdana"/>
              </a:rPr>
              <a:t>B</a:t>
            </a:r>
            <a:r>
              <a:rPr dirty="0" sz="1800" spc="-135" b="0">
                <a:latin typeface="Verdana"/>
                <a:cs typeface="Verdana"/>
              </a:rPr>
              <a:t> </a:t>
            </a:r>
            <a:r>
              <a:rPr dirty="0" sz="1800" spc="-20" b="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45" b="0">
                <a:latin typeface="Verdana"/>
                <a:cs typeface="Verdana"/>
              </a:rPr>
              <a:t>Passeggero</a:t>
            </a:r>
            <a:r>
              <a:rPr dirty="0" sz="1800" spc="-120" b="0">
                <a:latin typeface="Verdana"/>
                <a:cs typeface="Verdana"/>
              </a:rPr>
              <a:t> </a:t>
            </a:r>
            <a:r>
              <a:rPr dirty="0" sz="1800" spc="75" b="0">
                <a:latin typeface="Verdana"/>
                <a:cs typeface="Verdana"/>
              </a:rPr>
              <a:t>P</a:t>
            </a:r>
            <a:r>
              <a:rPr dirty="0" sz="1800" spc="-140" b="0">
                <a:latin typeface="Verdana"/>
                <a:cs typeface="Verdana"/>
              </a:rPr>
              <a:t> </a:t>
            </a:r>
            <a:r>
              <a:rPr dirty="0" sz="1800" spc="-75" b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800" spc="-130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5" b="0">
                <a:latin typeface="Verdana"/>
                <a:cs typeface="Verdana"/>
              </a:rPr>
              <a:t>B.CF=P.CF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3521" y="3324225"/>
            <a:ext cx="327660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62075">
              <a:lnSpc>
                <a:spcPct val="120000"/>
              </a:lnSpc>
              <a:spcBef>
                <a:spcPts val="100"/>
              </a:spcBef>
            </a:pP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Volo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V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Verdana"/>
                <a:cs typeface="Verdana"/>
              </a:rPr>
              <a:t>on </a:t>
            </a:r>
            <a:r>
              <a:rPr dirty="0" sz="1800" spc="-145">
                <a:latin typeface="Verdana"/>
                <a:cs typeface="Verdana"/>
              </a:rPr>
              <a:t>B.Cod_V=V.Cod_V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800" spc="-1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800" spc="-90">
                <a:latin typeface="Verdana"/>
                <a:cs typeface="Verdana"/>
              </a:rPr>
              <a:t>B.Classe='J'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V.Durata&lt;200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57"/>
            <a:ext cx="7440167" cy="68578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3766" y="505815"/>
            <a:ext cx="4131310" cy="577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6545">
              <a:lnSpc>
                <a:spcPct val="11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4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5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400" spc="80">
                <a:solidFill>
                  <a:srgbClr val="FF0000"/>
                </a:solidFill>
                <a:latin typeface="Segoe UI Symbol"/>
                <a:cs typeface="Segoe UI Symbol"/>
              </a:rPr>
              <a:t> NUMERO</a:t>
            </a:r>
            <a:r>
              <a:rPr dirty="0" sz="14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400" spc="9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DOCUMENTI</a:t>
            </a:r>
            <a:r>
              <a:rPr dirty="0" sz="14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95">
                <a:solidFill>
                  <a:srgbClr val="FF0000"/>
                </a:solidFill>
                <a:latin typeface="Segoe UI Symbol"/>
                <a:cs typeface="Segoe UI Symbol"/>
              </a:rPr>
              <a:t>CHE </a:t>
            </a:r>
            <a:r>
              <a:rPr dirty="0" sz="1400" spc="-20">
                <a:solidFill>
                  <a:srgbClr val="FF0000"/>
                </a:solidFill>
                <a:latin typeface="Segoe UI Symbol"/>
                <a:cs typeface="Segoe UI Symbol"/>
              </a:rPr>
              <a:t>H♙NNO</a:t>
            </a:r>
            <a:r>
              <a:rPr dirty="0" sz="1400" spc="-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-110">
                <a:solidFill>
                  <a:srgbClr val="FF0000"/>
                </a:solidFill>
                <a:latin typeface="Segoe UI Symbol"/>
                <a:cs typeface="Segoe UI Symbol"/>
              </a:rPr>
              <a:t>L♙</a:t>
            </a:r>
            <a:r>
              <a:rPr dirty="0" sz="14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STESS♙</a:t>
            </a:r>
            <a:r>
              <a:rPr dirty="0" sz="1400" spc="-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-150">
                <a:solidFill>
                  <a:srgbClr val="FF0000"/>
                </a:solidFill>
                <a:latin typeface="Segoe UI Symbol"/>
                <a:cs typeface="Segoe UI Symbol"/>
              </a:rPr>
              <a:t>D♙T♙</a:t>
            </a:r>
            <a:r>
              <a:rPr dirty="0" sz="14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Segoe UI Symbol"/>
                <a:cs typeface="Segoe UI Symbol"/>
              </a:rPr>
              <a:t>SC♙DENZ♙</a:t>
            </a:r>
            <a:endParaRPr sz="1400">
              <a:latin typeface="Segoe UI Symbol"/>
              <a:cs typeface="Segoe UI Symbol"/>
            </a:endParaRPr>
          </a:p>
          <a:p>
            <a:pPr marL="12700">
              <a:lnSpc>
                <a:spcPct val="110000"/>
              </a:lnSpc>
              <a:spcBef>
                <a:spcPts val="994"/>
              </a:spcBef>
            </a:pP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dirty="0" sz="1400" spc="-65">
                <a:latin typeface="Verdana"/>
                <a:cs typeface="Verdana"/>
              </a:rPr>
              <a:t>(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distinct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Data_Scad)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Documento </a:t>
            </a:r>
            <a:r>
              <a:rPr dirty="0" sz="1400" spc="-25">
                <a:latin typeface="Verdana"/>
                <a:cs typeface="Verdana"/>
              </a:rPr>
              <a:t>D1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Verdana"/>
                <a:cs typeface="Verdana"/>
              </a:rPr>
              <a:t>exists</a:t>
            </a:r>
            <a:r>
              <a:rPr dirty="0" sz="1400" spc="-10">
                <a:latin typeface="Verdana"/>
                <a:cs typeface="Verdana"/>
              </a:rPr>
              <a:t>(</a:t>
            </a:r>
            <a:endParaRPr sz="1400">
              <a:latin typeface="Verdana"/>
              <a:cs typeface="Verdana"/>
            </a:endParaRPr>
          </a:p>
          <a:p>
            <a:pPr marL="203200">
              <a:lnSpc>
                <a:spcPct val="100000"/>
              </a:lnSpc>
              <a:spcBef>
                <a:spcPts val="1175"/>
              </a:spcBef>
            </a:pP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20">
                <a:latin typeface="Verdana"/>
                <a:cs typeface="Verdana"/>
              </a:rPr>
              <a:t>*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Documento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D2</a:t>
            </a:r>
            <a:endParaRPr sz="1400">
              <a:latin typeface="Verdana"/>
              <a:cs typeface="Verdana"/>
            </a:endParaRPr>
          </a:p>
          <a:p>
            <a:pPr marL="12700" marR="601980" indent="190500">
              <a:lnSpc>
                <a:spcPct val="110000"/>
              </a:lnSpc>
              <a:spcBef>
                <a:spcPts val="994"/>
              </a:spcBef>
            </a:pP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latin typeface="Verdana"/>
                <a:cs typeface="Verdana"/>
              </a:rPr>
              <a:t>D2.Data_Scad=D1.Data_Scad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and </a:t>
            </a:r>
            <a:r>
              <a:rPr dirty="0" sz="1400" spc="-55">
                <a:latin typeface="Verdana"/>
                <a:cs typeface="Verdana"/>
              </a:rPr>
              <a:t>D1.CF&lt;&gt;D2.CF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400" spc="-50"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group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Data_Scad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400">
              <a:latin typeface="Verdana"/>
              <a:cs typeface="Verdana"/>
            </a:endParaRPr>
          </a:p>
          <a:p>
            <a:pPr marL="12700" marR="12700">
              <a:lnSpc>
                <a:spcPct val="110000"/>
              </a:lnSpc>
            </a:pP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400" spc="9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80">
                <a:solidFill>
                  <a:srgbClr val="FF0000"/>
                </a:solidFill>
                <a:latin typeface="Segoe UI Symbol"/>
                <a:cs typeface="Segoe UI Symbol"/>
              </a:rPr>
              <a:t>TUTTI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85">
                <a:solidFill>
                  <a:srgbClr val="FF0000"/>
                </a:solidFill>
                <a:latin typeface="Segoe UI Symbol"/>
                <a:cs typeface="Segoe UI Symbol"/>
              </a:rPr>
              <a:t>I</a:t>
            </a:r>
            <a:r>
              <a:rPr dirty="0" sz="1400" spc="1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105">
                <a:solidFill>
                  <a:srgbClr val="FF0000"/>
                </a:solidFill>
                <a:latin typeface="Segoe UI Symbol"/>
                <a:cs typeface="Segoe UI Symbol"/>
              </a:rPr>
              <a:t>VOLI</a:t>
            </a:r>
            <a:r>
              <a:rPr dirty="0" sz="1400" spc="11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INTERN♙ZION♙LI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95">
                <a:solidFill>
                  <a:srgbClr val="FF0000"/>
                </a:solidFill>
                <a:latin typeface="Segoe UI Symbol"/>
                <a:cs typeface="Segoe UI Symbol"/>
              </a:rPr>
              <a:t>CHE </a:t>
            </a:r>
            <a:r>
              <a:rPr dirty="0" sz="1400">
                <a:solidFill>
                  <a:srgbClr val="FF0000"/>
                </a:solidFill>
                <a:latin typeface="Segoe UI Symbol"/>
                <a:cs typeface="Segoe UI Symbol"/>
              </a:rPr>
              <a:t>P♙RTONO</a:t>
            </a:r>
            <a:r>
              <a:rPr dirty="0" sz="14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-175">
                <a:solidFill>
                  <a:srgbClr val="FF0000"/>
                </a:solidFill>
                <a:latin typeface="Segoe UI Symbol"/>
                <a:cs typeface="Segoe UI Symbol"/>
              </a:rPr>
              <a:t>D♙</a:t>
            </a:r>
            <a:r>
              <a:rPr dirty="0" sz="1400" spc="1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Segoe UI Symbol"/>
                <a:cs typeface="Segoe UI Symbol"/>
              </a:rPr>
              <a:t>N♙POLI</a:t>
            </a:r>
            <a:endParaRPr sz="1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70">
                <a:latin typeface="Verdana"/>
                <a:cs typeface="Verdana"/>
              </a:rPr>
              <a:t>*</a:t>
            </a:r>
            <a:endParaRPr sz="1400">
              <a:latin typeface="Verdana"/>
              <a:cs typeface="Verdana"/>
            </a:endParaRPr>
          </a:p>
          <a:p>
            <a:pPr marL="12700" marR="309245">
              <a:lnSpc>
                <a:spcPct val="169300"/>
              </a:lnSpc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Volo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V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Compagnia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75">
                <a:latin typeface="Verdana"/>
                <a:cs typeface="Verdana"/>
              </a:rPr>
              <a:t>C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latin typeface="Verdana"/>
                <a:cs typeface="Verdana"/>
              </a:rPr>
              <a:t>V.Iata=C.Iata 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Cod_V=(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Cod_V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Volo</a:t>
            </a:r>
            <a:endParaRPr sz="1400">
              <a:latin typeface="Verdana"/>
              <a:cs typeface="Verdana"/>
            </a:endParaRPr>
          </a:p>
          <a:p>
            <a:pPr algn="r" marR="1880235">
              <a:lnSpc>
                <a:spcPct val="100000"/>
              </a:lnSpc>
              <a:spcBef>
                <a:spcPts val="1175"/>
              </a:spcBef>
            </a:pP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latin typeface="Verdana"/>
                <a:cs typeface="Verdana"/>
              </a:rPr>
              <a:t>Icao_P='LIRN'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endParaRPr sz="1400">
              <a:latin typeface="Verdana"/>
              <a:cs typeface="Verdana"/>
            </a:endParaRPr>
          </a:p>
          <a:p>
            <a:pPr algn="r" marR="1910080">
              <a:lnSpc>
                <a:spcPct val="100000"/>
              </a:lnSpc>
              <a:spcBef>
                <a:spcPts val="170"/>
              </a:spcBef>
            </a:pPr>
            <a:r>
              <a:rPr dirty="0" sz="1400" spc="-90">
                <a:latin typeface="Verdana"/>
                <a:cs typeface="Verdana"/>
              </a:rPr>
              <a:t>Tipo_Volo='Internazionale')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10327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00802" y="410588"/>
            <a:ext cx="6036310" cy="5067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10100"/>
              </a:lnSpc>
              <a:spcBef>
                <a:spcPts val="105"/>
              </a:spcBef>
            </a:pP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5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600" spc="1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CODICE</a:t>
            </a:r>
            <a:r>
              <a:rPr dirty="0" sz="1600" spc="1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FISC♙LE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35">
                <a:solidFill>
                  <a:srgbClr val="FF0000"/>
                </a:solidFill>
                <a:latin typeface="Segoe UI Symbol"/>
                <a:cs typeface="Segoe UI Symbol"/>
              </a:rPr>
              <a:t>DEI</a:t>
            </a:r>
            <a:r>
              <a:rPr dirty="0" sz="1600" spc="1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P♙SSEGGERI</a:t>
            </a:r>
            <a:r>
              <a:rPr dirty="0" sz="1600" spc="1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40">
                <a:solidFill>
                  <a:srgbClr val="FF0000"/>
                </a:solidFill>
                <a:latin typeface="Segoe UI Symbol"/>
                <a:cs typeface="Segoe UI Symbol"/>
              </a:rPr>
              <a:t>CHE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Segoe UI Symbol"/>
                <a:cs typeface="Segoe UI Symbol"/>
              </a:rPr>
              <a:t>H♙NNO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COMPR♙TO</a:t>
            </a:r>
            <a:r>
              <a:rPr dirty="0" sz="16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6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60">
                <a:solidFill>
                  <a:srgbClr val="FF0000"/>
                </a:solidFill>
                <a:latin typeface="Segoe UI Symbol"/>
                <a:cs typeface="Segoe UI Symbol"/>
              </a:rPr>
              <a:t>BIGLIETTO</a:t>
            </a:r>
            <a:r>
              <a:rPr dirty="0" sz="16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Segoe UI Symbol"/>
                <a:cs typeface="Segoe UI Symbol"/>
              </a:rPr>
              <a:t>PRIM♙</a:t>
            </a:r>
            <a:r>
              <a:rPr dirty="0" sz="1600" spc="2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85">
                <a:solidFill>
                  <a:srgbClr val="FF0000"/>
                </a:solidFill>
                <a:latin typeface="Segoe UI Symbol"/>
                <a:cs typeface="Segoe UI Symbol"/>
              </a:rPr>
              <a:t>DEL</a:t>
            </a:r>
            <a:r>
              <a:rPr dirty="0" sz="16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15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GIUGNO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55">
                <a:solidFill>
                  <a:srgbClr val="FF0000"/>
                </a:solidFill>
                <a:latin typeface="Segoe UI Symbol"/>
                <a:cs typeface="Segoe UI Symbol"/>
              </a:rPr>
              <a:t>2024</a:t>
            </a:r>
            <a:r>
              <a:rPr dirty="0" sz="16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55">
                <a:solidFill>
                  <a:srgbClr val="FF0000"/>
                </a:solidFill>
                <a:latin typeface="Segoe UI Symbol"/>
                <a:cs typeface="Segoe UI Symbol"/>
              </a:rPr>
              <a:t>CON </a:t>
            </a:r>
            <a:r>
              <a:rPr dirty="0" sz="1600" spc="-95">
                <a:solidFill>
                  <a:srgbClr val="FF0000"/>
                </a:solidFill>
                <a:latin typeface="Segoe UI Symbol"/>
                <a:cs typeface="Segoe UI Symbol"/>
              </a:rPr>
              <a:t>UN♙</a:t>
            </a:r>
            <a:r>
              <a:rPr dirty="0" sz="1600" spc="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30">
                <a:solidFill>
                  <a:srgbClr val="FF0000"/>
                </a:solidFill>
                <a:latin typeface="Segoe UI Symbol"/>
                <a:cs typeface="Segoe UI Symbol"/>
              </a:rPr>
              <a:t>SPES♙</a:t>
            </a:r>
            <a:r>
              <a:rPr dirty="0" sz="1600" spc="-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MINORE</a:t>
            </a:r>
            <a:r>
              <a:rPr dirty="0" sz="1600" spc="-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35">
                <a:solidFill>
                  <a:srgbClr val="FF0000"/>
                </a:solidFill>
                <a:latin typeface="Segoe UI Symbol"/>
                <a:cs typeface="Segoe UI Symbol"/>
              </a:rPr>
              <a:t>900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EURO</a:t>
            </a:r>
            <a:endParaRPr sz="16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600" spc="-35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latin typeface="Verdana"/>
                <a:cs typeface="Verdana"/>
              </a:rPr>
              <a:t>CF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ERiferito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E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Pagamento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65">
                <a:latin typeface="Verdana"/>
                <a:cs typeface="Verdana"/>
              </a:rPr>
              <a:t>P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E.N_Carta=P.N_Carta</a:t>
            </a:r>
            <a:endParaRPr sz="1600">
              <a:latin typeface="Verdana"/>
              <a:cs typeface="Verdana"/>
            </a:endParaRPr>
          </a:p>
          <a:p>
            <a:pPr marL="12700" marR="267970">
              <a:lnSpc>
                <a:spcPct val="110000"/>
              </a:lnSpc>
              <a:spcBef>
                <a:spcPts val="1000"/>
              </a:spcBef>
            </a:pP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6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20">
                <a:latin typeface="Verdana"/>
                <a:cs typeface="Verdana"/>
              </a:rPr>
              <a:t>Data_Pag&lt;</a:t>
            </a:r>
            <a:r>
              <a:rPr dirty="0" sz="1600" spc="-12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600" spc="-120">
                <a:latin typeface="Verdana"/>
                <a:cs typeface="Verdana"/>
              </a:rPr>
              <a:t>('15/jun/2024',</a:t>
            </a:r>
            <a:r>
              <a:rPr dirty="0" sz="1600"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'dd/mon/yyyy')</a:t>
            </a:r>
            <a:r>
              <a:rPr dirty="0" sz="1600" spc="-70"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Verdana"/>
                <a:cs typeface="Verdana"/>
              </a:rPr>
              <a:t>and </a:t>
            </a:r>
            <a:r>
              <a:rPr dirty="0" sz="1600" spc="-50">
                <a:latin typeface="Verdana"/>
                <a:cs typeface="Verdana"/>
              </a:rPr>
              <a:t>Importo&gt;=900</a:t>
            </a:r>
            <a:endParaRPr sz="1600">
              <a:latin typeface="Verdana"/>
              <a:cs typeface="Verdana"/>
            </a:endParaRPr>
          </a:p>
          <a:p>
            <a:pPr algn="just" marL="12700" marR="43180">
              <a:lnSpc>
                <a:spcPct val="110000"/>
              </a:lnSpc>
              <a:spcBef>
                <a:spcPts val="994"/>
              </a:spcBef>
            </a:pP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6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600" spc="1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00">
                <a:solidFill>
                  <a:srgbClr val="FF0000"/>
                </a:solidFill>
                <a:latin typeface="Segoe UI Symbol"/>
                <a:cs typeface="Segoe UI Symbol"/>
              </a:rPr>
              <a:t>COMPONENTE</a:t>
            </a:r>
            <a:r>
              <a:rPr dirty="0" sz="16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70">
                <a:solidFill>
                  <a:srgbClr val="FF0000"/>
                </a:solidFill>
                <a:latin typeface="Segoe UI Symbol"/>
                <a:cs typeface="Segoe UI Symbol"/>
              </a:rPr>
              <a:t>PIU'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00">
                <a:solidFill>
                  <a:srgbClr val="FF0000"/>
                </a:solidFill>
                <a:latin typeface="Segoe UI Symbol"/>
                <a:cs typeface="Segoe UI Symbol"/>
              </a:rPr>
              <a:t>♙NZI♙NO</a:t>
            </a:r>
            <a:r>
              <a:rPr dirty="0" sz="16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85">
                <a:solidFill>
                  <a:srgbClr val="FF0000"/>
                </a:solidFill>
                <a:latin typeface="Segoe UI Symbol"/>
                <a:cs typeface="Segoe UI Symbol"/>
              </a:rPr>
              <a:t>DEL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Segoe UI Symbol"/>
                <a:cs typeface="Segoe UI Symbol"/>
              </a:rPr>
              <a:t>PERSON♙LE 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BORDO</a:t>
            </a:r>
            <a:endParaRPr sz="16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600" spc="-35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latin typeface="Verdana"/>
                <a:cs typeface="Verdana"/>
              </a:rPr>
              <a:t>Nome,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Cognome,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Verdana"/>
                <a:cs typeface="Verdana"/>
              </a:rPr>
              <a:t>floor</a:t>
            </a:r>
            <a:r>
              <a:rPr dirty="0" sz="1600" spc="-20">
                <a:latin typeface="Verdana"/>
                <a:cs typeface="Verdana"/>
              </a:rPr>
              <a:t>(MONTHS_BETWEEN(sysdate,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 spc="-145">
                <a:latin typeface="Verdana"/>
                <a:cs typeface="Verdana"/>
              </a:rPr>
              <a:t>DN)/12)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Età,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Matricola,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60">
                <a:latin typeface="Verdana"/>
                <a:cs typeface="Verdana"/>
              </a:rPr>
              <a:t>Ruolo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6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Viaggiatori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V1</a:t>
            </a:r>
            <a:endParaRPr sz="1600">
              <a:latin typeface="Verdana"/>
              <a:cs typeface="Verdana"/>
            </a:endParaRPr>
          </a:p>
          <a:p>
            <a:pPr marL="228600">
              <a:lnSpc>
                <a:spcPct val="100000"/>
              </a:lnSpc>
              <a:spcBef>
                <a:spcPts val="1185"/>
              </a:spcBef>
            </a:pPr>
            <a:r>
              <a:rPr dirty="0" sz="1600" spc="-110">
                <a:solidFill>
                  <a:srgbClr val="001F5F"/>
                </a:solidFill>
                <a:latin typeface="Verdana"/>
                <a:cs typeface="Verdana"/>
              </a:rPr>
              <a:t>join </a:t>
            </a:r>
            <a:r>
              <a:rPr dirty="0" sz="1600" spc="-50">
                <a:latin typeface="Verdana"/>
                <a:cs typeface="Verdana"/>
              </a:rPr>
              <a:t>PersonaleBordo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PB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latin typeface="Verdana"/>
                <a:cs typeface="Verdana"/>
              </a:rPr>
              <a:t>V1.ID_Viag=PB.ID_Viag</a:t>
            </a:r>
            <a:endParaRPr sz="1600">
              <a:latin typeface="Verdana"/>
              <a:cs typeface="Verdana"/>
            </a:endParaRPr>
          </a:p>
          <a:p>
            <a:pPr marL="228600">
              <a:lnSpc>
                <a:spcPct val="100000"/>
              </a:lnSpc>
              <a:spcBef>
                <a:spcPts val="1190"/>
              </a:spcBef>
            </a:pPr>
            <a:r>
              <a:rPr dirty="0" sz="1600" spc="-7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6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001F5F"/>
                </a:solidFill>
                <a:latin typeface="Verdana"/>
                <a:cs typeface="Verdana"/>
              </a:rPr>
              <a:t>not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001F5F"/>
                </a:solidFill>
                <a:latin typeface="Verdana"/>
                <a:cs typeface="Verdana"/>
              </a:rPr>
              <a:t>exists</a:t>
            </a:r>
            <a:r>
              <a:rPr dirty="0" sz="1600" spc="-60">
                <a:latin typeface="Verdana"/>
                <a:cs typeface="Verdana"/>
              </a:rPr>
              <a:t>(</a:t>
            </a:r>
            <a:r>
              <a:rPr dirty="0" sz="1600" spc="-6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6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365">
                <a:latin typeface="Verdana"/>
                <a:cs typeface="Verdana"/>
              </a:rPr>
              <a:t>*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6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Viaggiatori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V2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 spc="-50">
                <a:latin typeface="Verdana"/>
                <a:cs typeface="Verdana"/>
              </a:rPr>
              <a:t>PersonaleBordo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PB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latin typeface="Verdana"/>
                <a:cs typeface="Verdana"/>
              </a:rPr>
              <a:t>V2.ID_Viag=PB.ID_Viag</a:t>
            </a:r>
            <a:endParaRPr sz="1600">
              <a:latin typeface="Verdana"/>
              <a:cs typeface="Verdana"/>
            </a:endParaRPr>
          </a:p>
          <a:p>
            <a:pPr marL="228600">
              <a:lnSpc>
                <a:spcPct val="100000"/>
              </a:lnSpc>
              <a:spcBef>
                <a:spcPts val="1200"/>
              </a:spcBef>
            </a:pPr>
            <a:r>
              <a:rPr dirty="0" sz="1600" spc="-8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6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V2.DN&lt;V1.DN)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1438655"/>
            <a:ext cx="4684776" cy="48707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790691" y="340357"/>
            <a:ext cx="5875020" cy="5820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NOME,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COGNOME,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ET♙',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CODICE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VOLO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CODICE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14">
                <a:solidFill>
                  <a:srgbClr val="FF0000"/>
                </a:solidFill>
                <a:latin typeface="Segoe UI Symbol"/>
                <a:cs typeface="Segoe UI Symbol"/>
              </a:rPr>
              <a:t>BIGLIETTO </a:t>
            </a:r>
            <a:r>
              <a:rPr dirty="0" sz="1300" spc="9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0">
                <a:solidFill>
                  <a:srgbClr val="FF0000"/>
                </a:solidFill>
                <a:latin typeface="Segoe UI Symbol"/>
                <a:cs typeface="Segoe UI Symbol"/>
              </a:rPr>
              <a:t>COLORO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14">
                <a:solidFill>
                  <a:srgbClr val="FF0000"/>
                </a:solidFill>
                <a:latin typeface="Segoe UI Symbol"/>
                <a:cs typeface="Segoe UI Symbol"/>
              </a:rPr>
              <a:t>CHE</a:t>
            </a:r>
            <a:r>
              <a:rPr dirty="0" sz="13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30">
                <a:solidFill>
                  <a:srgbClr val="FF0000"/>
                </a:solidFill>
                <a:latin typeface="Segoe UI Symbol"/>
                <a:cs typeface="Segoe UI Symbol"/>
              </a:rPr>
              <a:t>H♙NNO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0">
                <a:solidFill>
                  <a:srgbClr val="FF0000"/>
                </a:solidFill>
                <a:latin typeface="Segoe UI Symbol"/>
                <a:cs typeface="Segoe UI Symbol"/>
              </a:rPr>
              <a:t>VI♙GGI♙TO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IN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55">
                <a:solidFill>
                  <a:srgbClr val="FF0000"/>
                </a:solidFill>
                <a:latin typeface="Segoe UI Symbol"/>
                <a:cs typeface="Segoe UI Symbol"/>
              </a:rPr>
              <a:t>BUSINESS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30">
                <a:solidFill>
                  <a:srgbClr val="FF0000"/>
                </a:solidFill>
                <a:latin typeface="Segoe UI Symbol"/>
                <a:cs typeface="Segoe UI Symbol"/>
              </a:rPr>
              <a:t>CL♙SS</a:t>
            </a:r>
            <a:r>
              <a:rPr dirty="0" sz="1300" spc="-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SU</a:t>
            </a:r>
            <a:r>
              <a:rPr dirty="0" sz="13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VOLI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5">
                <a:solidFill>
                  <a:srgbClr val="FF0000"/>
                </a:solidFill>
                <a:latin typeface="Segoe UI Symbol"/>
                <a:cs typeface="Segoe UI Symbol"/>
              </a:rPr>
              <a:t>CHE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P♙RTONO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65">
                <a:solidFill>
                  <a:srgbClr val="FF0000"/>
                </a:solidFill>
                <a:latin typeface="Segoe UI Symbol"/>
                <a:cs typeface="Segoe UI Symbol"/>
              </a:rPr>
              <a:t>D♙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M♙DRID</a:t>
            </a:r>
            <a:r>
              <a:rPr dirty="0" sz="13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ORG♙NIZZ♙TI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D♙LLE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0">
                <a:solidFill>
                  <a:srgbClr val="FF0000"/>
                </a:solidFill>
                <a:latin typeface="Segoe UI Symbol"/>
                <a:cs typeface="Segoe UI Symbol"/>
              </a:rPr>
              <a:t>COMP♙GNIE</a:t>
            </a:r>
            <a:endParaRPr sz="13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20">
                <a:solidFill>
                  <a:srgbClr val="001F5F"/>
                </a:solidFill>
                <a:latin typeface="Trebuchet MS"/>
                <a:cs typeface="Trebuchet MS"/>
              </a:rPr>
              <a:t>select </a:t>
            </a:r>
            <a:r>
              <a:rPr dirty="0" sz="1300" spc="-10">
                <a:latin typeface="Trebuchet MS"/>
                <a:cs typeface="Trebuchet MS"/>
              </a:rPr>
              <a:t>Nome,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Cognome,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Trebuchet MS"/>
                <a:cs typeface="Trebuchet MS"/>
              </a:rPr>
              <a:t>floor</a:t>
            </a:r>
            <a:r>
              <a:rPr dirty="0" sz="1300" spc="-20">
                <a:latin typeface="Trebuchet MS"/>
                <a:cs typeface="Trebuchet MS"/>
              </a:rPr>
              <a:t>(MONTHS_BETWEEN(sysdate,</a:t>
            </a:r>
            <a:r>
              <a:rPr dirty="0" sz="1300" spc="25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DN)/12)</a:t>
            </a:r>
            <a:r>
              <a:rPr dirty="0" sz="1300" spc="-75"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001F5F"/>
                </a:solidFill>
                <a:latin typeface="Trebuchet MS"/>
                <a:cs typeface="Trebuchet MS"/>
              </a:rPr>
              <a:t>as</a:t>
            </a:r>
            <a:r>
              <a:rPr dirty="0" sz="1300" spc="-4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Età,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300" spc="-50">
                <a:latin typeface="Trebuchet MS"/>
                <a:cs typeface="Trebuchet MS"/>
              </a:rPr>
              <a:t>VO.Cod_V,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100">
                <a:latin typeface="Trebuchet MS"/>
                <a:cs typeface="Trebuchet MS"/>
              </a:rPr>
              <a:t>P.CF,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Cod_B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40">
                <a:solidFill>
                  <a:srgbClr val="001F5F"/>
                </a:solidFill>
                <a:latin typeface="Trebuchet MS"/>
                <a:cs typeface="Trebuchet MS"/>
              </a:rPr>
              <a:t>from</a:t>
            </a:r>
            <a:r>
              <a:rPr dirty="0" sz="1300" spc="-114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Viaggiatori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Trebuchet MS"/>
                <a:cs typeface="Trebuchet MS"/>
              </a:rPr>
              <a:t>join</a:t>
            </a:r>
            <a:r>
              <a:rPr dirty="0" sz="1300" spc="-12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Passeggero</a:t>
            </a:r>
            <a:r>
              <a:rPr dirty="0" sz="1300" spc="-5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P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001F5F"/>
                </a:solidFill>
                <a:latin typeface="Trebuchet MS"/>
                <a:cs typeface="Trebuchet MS"/>
              </a:rPr>
              <a:t>on</a:t>
            </a:r>
            <a:r>
              <a:rPr dirty="0" sz="1300" spc="-11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V.ID_Viag=P.ID_Viag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60">
                <a:solidFill>
                  <a:srgbClr val="001F5F"/>
                </a:solidFill>
                <a:latin typeface="Trebuchet MS"/>
                <a:cs typeface="Trebuchet MS"/>
              </a:rPr>
              <a:t>join</a:t>
            </a:r>
            <a:r>
              <a:rPr dirty="0" sz="1300" spc="-9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Biglietto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B</a:t>
            </a:r>
            <a:r>
              <a:rPr dirty="0" sz="1300" spc="-75"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001F5F"/>
                </a:solidFill>
                <a:latin typeface="Trebuchet MS"/>
                <a:cs typeface="Trebuchet MS"/>
              </a:rPr>
              <a:t>on</a:t>
            </a:r>
            <a:r>
              <a:rPr dirty="0" sz="1300" spc="-10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B.CF=P.CF</a:t>
            </a:r>
            <a:endParaRPr sz="1300">
              <a:latin typeface="Trebuchet MS"/>
              <a:cs typeface="Trebuchet MS"/>
            </a:endParaRPr>
          </a:p>
          <a:p>
            <a:pPr marL="12700" marR="3336290">
              <a:lnSpc>
                <a:spcPct val="173800"/>
              </a:lnSpc>
              <a:spcBef>
                <a:spcPts val="10"/>
              </a:spcBef>
            </a:pPr>
            <a:r>
              <a:rPr dirty="0" sz="1300" spc="-60">
                <a:solidFill>
                  <a:srgbClr val="001F5F"/>
                </a:solidFill>
                <a:latin typeface="Trebuchet MS"/>
                <a:cs typeface="Trebuchet MS"/>
              </a:rPr>
              <a:t>join</a:t>
            </a:r>
            <a:r>
              <a:rPr dirty="0" sz="1300" spc="-10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Volo</a:t>
            </a:r>
            <a:r>
              <a:rPr dirty="0" sz="1300" spc="-114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VO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001F5F"/>
                </a:solidFill>
                <a:latin typeface="Trebuchet MS"/>
                <a:cs typeface="Trebuchet MS"/>
              </a:rPr>
              <a:t>on</a:t>
            </a:r>
            <a:r>
              <a:rPr dirty="0" sz="1300" spc="-12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VO.Cod_V=B.Cod_V </a:t>
            </a:r>
            <a:r>
              <a:rPr dirty="0" sz="1300" spc="-45">
                <a:latin typeface="Trebuchet MS"/>
                <a:cs typeface="Trebuchet MS"/>
              </a:rPr>
              <a:t>where</a:t>
            </a:r>
            <a:r>
              <a:rPr dirty="0" sz="1300" spc="-8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B.Classe='J'</a:t>
            </a:r>
            <a:r>
              <a:rPr dirty="0" sz="1300" spc="-55"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Trebuchet MS"/>
                <a:cs typeface="Trebuchet MS"/>
              </a:rPr>
              <a:t>and</a:t>
            </a:r>
            <a:r>
              <a:rPr dirty="0" sz="1300" spc="-9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VO.Iata=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35">
                <a:latin typeface="Trebuchet MS"/>
                <a:cs typeface="Trebuchet MS"/>
              </a:rPr>
              <a:t>(</a:t>
            </a:r>
            <a:r>
              <a:rPr dirty="0" sz="1300" spc="-35">
                <a:solidFill>
                  <a:srgbClr val="001F5F"/>
                </a:solidFill>
                <a:latin typeface="Trebuchet MS"/>
                <a:cs typeface="Trebuchet MS"/>
              </a:rPr>
              <a:t>select</a:t>
            </a:r>
            <a:r>
              <a:rPr dirty="0" sz="1300" spc="-6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Trebuchet MS"/>
                <a:cs typeface="Trebuchet MS"/>
              </a:rPr>
              <a:t>max</a:t>
            </a:r>
            <a:r>
              <a:rPr dirty="0" sz="1300" spc="-55">
                <a:latin typeface="Trebuchet MS"/>
                <a:cs typeface="Trebuchet MS"/>
              </a:rPr>
              <a:t>(Iata)</a:t>
            </a:r>
            <a:r>
              <a:rPr dirty="0" sz="1300" spc="-85"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Trebuchet MS"/>
                <a:cs typeface="Trebuchet MS"/>
              </a:rPr>
              <a:t>from</a:t>
            </a:r>
            <a:r>
              <a:rPr dirty="0" sz="1300" spc="-10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Volo</a:t>
            </a:r>
            <a:r>
              <a:rPr dirty="0" sz="1300" spc="-85"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Trebuchet MS"/>
                <a:cs typeface="Trebuchet MS"/>
              </a:rPr>
              <a:t>where</a:t>
            </a:r>
            <a:r>
              <a:rPr dirty="0" sz="1300" spc="-85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Icao_P='LEMD')</a:t>
            </a:r>
            <a:endParaRPr sz="1300">
              <a:latin typeface="Trebuchet MS"/>
              <a:cs typeface="Trebuchet MS"/>
            </a:endParaRPr>
          </a:p>
          <a:p>
            <a:pPr marL="12700" marR="13970">
              <a:lnSpc>
                <a:spcPct val="110000"/>
              </a:lnSpc>
              <a:spcBef>
                <a:spcPts val="1010"/>
              </a:spcBef>
            </a:pP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NOME,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70">
                <a:solidFill>
                  <a:srgbClr val="FF0000"/>
                </a:solidFill>
                <a:latin typeface="Segoe UI Symbol"/>
                <a:cs typeface="Segoe UI Symbol"/>
              </a:rPr>
              <a:t>COGNOME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ED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ET♙'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10">
                <a:solidFill>
                  <a:srgbClr val="FF0000"/>
                </a:solidFill>
                <a:latin typeface="Segoe UI Symbol"/>
                <a:cs typeface="Segoe UI Symbol"/>
              </a:rPr>
              <a:t>DEI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VI♙GGI♙TORI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5">
                <a:solidFill>
                  <a:srgbClr val="FF0000"/>
                </a:solidFill>
                <a:latin typeface="Segoe UI Symbol"/>
                <a:cs typeface="Segoe UI Symbol"/>
              </a:rPr>
              <a:t>CHE</a:t>
            </a:r>
            <a:r>
              <a:rPr dirty="0" sz="1300" spc="5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70">
                <a:solidFill>
                  <a:srgbClr val="FF0000"/>
                </a:solidFill>
                <a:latin typeface="Segoe UI Symbol"/>
                <a:cs typeface="Segoe UI Symbol"/>
              </a:rPr>
              <a:t>PRENDONO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VOLI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PER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50">
                <a:solidFill>
                  <a:srgbClr val="FF0000"/>
                </a:solidFill>
                <a:latin typeface="Segoe UI Symbol"/>
                <a:cs typeface="Segoe UI Symbol"/>
              </a:rPr>
              <a:t>♙RRIV♙RE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430">
                <a:solidFill>
                  <a:srgbClr val="FF0000"/>
                </a:solidFill>
                <a:latin typeface="Segoe UI Symbol"/>
                <a:cs typeface="Segoe UI Symbol"/>
              </a:rPr>
              <a:t>♙</a:t>
            </a:r>
            <a:r>
              <a:rPr dirty="0" sz="13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30">
                <a:solidFill>
                  <a:srgbClr val="FF0000"/>
                </a:solidFill>
                <a:latin typeface="Segoe UI Symbol"/>
                <a:cs typeface="Segoe UI Symbol"/>
              </a:rPr>
              <a:t>C♙T♙NI♙</a:t>
            </a:r>
            <a:r>
              <a:rPr dirty="0" sz="13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14">
                <a:solidFill>
                  <a:srgbClr val="FF0000"/>
                </a:solidFill>
                <a:latin typeface="Segoe UI Symbol"/>
                <a:cs typeface="Segoe UI Symbol"/>
              </a:rPr>
              <a:t>CHE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30">
                <a:solidFill>
                  <a:srgbClr val="FF0000"/>
                </a:solidFill>
                <a:latin typeface="Segoe UI Symbol"/>
                <a:cs typeface="Segoe UI Symbol"/>
              </a:rPr>
              <a:t>H♙NNO</a:t>
            </a:r>
            <a:r>
              <a:rPr dirty="0" sz="13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0">
                <a:solidFill>
                  <a:srgbClr val="FF0000"/>
                </a:solidFill>
                <a:latin typeface="Segoe UI Symbol"/>
                <a:cs typeface="Segoe UI Symbol"/>
              </a:rPr>
              <a:t>COMPR♙TO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300" spc="2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BIGLIETTO</a:t>
            </a:r>
            <a:r>
              <a:rPr dirty="0" sz="1300" spc="-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20">
                <a:solidFill>
                  <a:srgbClr val="FF0000"/>
                </a:solidFill>
                <a:latin typeface="Segoe UI Symbol"/>
                <a:cs typeface="Segoe UI Symbol"/>
              </a:rPr>
              <a:t>PRIM♙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45">
                <a:solidFill>
                  <a:srgbClr val="FF0000"/>
                </a:solidFill>
                <a:latin typeface="Segoe UI Symbol"/>
                <a:cs typeface="Segoe UI Symbol"/>
              </a:rPr>
              <a:t>DEL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16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0">
                <a:solidFill>
                  <a:srgbClr val="FF0000"/>
                </a:solidFill>
                <a:latin typeface="Segoe UI Symbol"/>
                <a:cs typeface="Segoe UI Symbol"/>
              </a:rPr>
              <a:t>GIUGNO</a:t>
            </a:r>
            <a:r>
              <a:rPr dirty="0" sz="1300" spc="-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20">
                <a:solidFill>
                  <a:srgbClr val="FF0000"/>
                </a:solidFill>
                <a:latin typeface="Segoe UI Symbol"/>
                <a:cs typeface="Segoe UI Symbol"/>
              </a:rPr>
              <a:t>2024</a:t>
            </a:r>
            <a:endParaRPr sz="1300">
              <a:latin typeface="Segoe UI Symbol"/>
              <a:cs typeface="Segoe UI Symbol"/>
            </a:endParaRPr>
          </a:p>
          <a:p>
            <a:pPr marL="12700" marR="73660">
              <a:lnSpc>
                <a:spcPts val="2710"/>
              </a:lnSpc>
              <a:spcBef>
                <a:spcPts val="284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Nome,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Cognome,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floor</a:t>
            </a:r>
            <a:r>
              <a:rPr dirty="0" sz="1300" spc="-45">
                <a:latin typeface="Verdana"/>
                <a:cs typeface="Verdana"/>
              </a:rPr>
              <a:t>(MONTHS_BETWEEN(sysdate,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120">
                <a:latin typeface="Verdana"/>
                <a:cs typeface="Verdana"/>
              </a:rPr>
              <a:t>DN)/12)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Età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 </a:t>
            </a:r>
            <a:r>
              <a:rPr dirty="0" sz="1300" spc="-65">
                <a:latin typeface="Verdana"/>
                <a:cs typeface="Verdana"/>
              </a:rPr>
              <a:t>Viaggiatori </a:t>
            </a:r>
            <a:r>
              <a:rPr dirty="0" sz="1300" spc="-45">
                <a:latin typeface="Verdana"/>
                <a:cs typeface="Verdana"/>
              </a:rPr>
              <a:t>V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Passeggero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>
                <a:latin typeface="Verdana"/>
                <a:cs typeface="Verdana"/>
              </a:rPr>
              <a:t>P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V.ID_Viag=P.ID_Viag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Biglietto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>
                <a:latin typeface="Verdana"/>
                <a:cs typeface="Verdana"/>
              </a:rPr>
              <a:t>B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B.CF=P.CF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VO</a:t>
            </a:r>
            <a:r>
              <a:rPr dirty="0" sz="1300" spc="-10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B.Cod_V=VO.Cod_V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ERiferito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>
                <a:latin typeface="Verdana"/>
                <a:cs typeface="Verdana"/>
              </a:rPr>
              <a:t>E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E.Cod_B=B.Cod_B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Icao_A='LICC'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Data_Pag&gt;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TO_DATE</a:t>
            </a:r>
            <a:r>
              <a:rPr dirty="0" sz="1300" spc="-100">
                <a:latin typeface="Verdana"/>
                <a:cs typeface="Verdana"/>
              </a:rPr>
              <a:t>('16/jun/2024',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'dd/mon/yyyy')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6207" y="302513"/>
            <a:ext cx="6672580" cy="594995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R="1086485">
              <a:lnSpc>
                <a:spcPts val="1400"/>
              </a:lnSpc>
              <a:spcBef>
                <a:spcPts val="275"/>
              </a:spcBef>
            </a:pP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CONT♙RE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00">
                <a:solidFill>
                  <a:srgbClr val="FF0000"/>
                </a:solidFill>
                <a:latin typeface="Segoe UI Symbol"/>
                <a:cs typeface="Segoe UI Symbol"/>
              </a:rPr>
              <a:t>PER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OGNI </a:t>
            </a:r>
            <a:r>
              <a:rPr dirty="0" sz="1300" spc="-25">
                <a:solidFill>
                  <a:srgbClr val="FF0000"/>
                </a:solidFill>
                <a:latin typeface="Segoe UI Symbol"/>
                <a:cs typeface="Segoe UI Symbol"/>
              </a:rPr>
              <a:t>B♙G♙GLIO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QU♙NTI</a:t>
            </a:r>
            <a:r>
              <a:rPr dirty="0" sz="13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25">
                <a:solidFill>
                  <a:srgbClr val="FF0000"/>
                </a:solidFill>
                <a:latin typeface="Segoe UI Symbol"/>
                <a:cs typeface="Segoe UI Symbol"/>
              </a:rPr>
              <a:t>H♙NNO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LO</a:t>
            </a:r>
            <a:r>
              <a:rPr dirty="0" sz="13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0">
                <a:solidFill>
                  <a:srgbClr val="FF0000"/>
                </a:solidFill>
                <a:latin typeface="Segoe UI Symbol"/>
                <a:cs typeface="Segoe UI Symbol"/>
              </a:rPr>
              <a:t>STESSO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0">
                <a:solidFill>
                  <a:srgbClr val="FF0000"/>
                </a:solidFill>
                <a:latin typeface="Segoe UI Symbol"/>
                <a:cs typeface="Segoe UI Symbol"/>
              </a:rPr>
              <a:t>PESO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5">
                <a:solidFill>
                  <a:srgbClr val="FF0000"/>
                </a:solidFill>
                <a:latin typeface="Segoe UI Symbol"/>
                <a:cs typeface="Segoe UI Symbol"/>
              </a:rPr>
              <a:t>E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VISU♙LIZZ♙RNE</a:t>
            </a:r>
            <a:r>
              <a:rPr dirty="0" sz="13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3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0">
                <a:solidFill>
                  <a:srgbClr val="FF0000"/>
                </a:solidFill>
                <a:latin typeface="Segoe UI Symbol"/>
                <a:cs typeface="Segoe UI Symbol"/>
              </a:rPr>
              <a:t>PESO</a:t>
            </a:r>
            <a:r>
              <a:rPr dirty="0" sz="1300" spc="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3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00">
                <a:solidFill>
                  <a:srgbClr val="FF0000"/>
                </a:solidFill>
                <a:latin typeface="Segoe UI Symbol"/>
                <a:cs typeface="Segoe UI Symbol"/>
              </a:rPr>
              <a:t>TIPO</a:t>
            </a:r>
            <a:endParaRPr sz="1300">
              <a:latin typeface="Segoe UI Symbol"/>
              <a:cs typeface="Segoe UI Symbol"/>
            </a:endParaRPr>
          </a:p>
          <a:p>
            <a:pPr marR="3923665">
              <a:lnSpc>
                <a:spcPts val="2400"/>
              </a:lnSpc>
              <a:spcBef>
                <a:spcPts val="21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(Peso_B),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Peso_B,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Tipo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Bagaglio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B1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exists</a:t>
            </a:r>
            <a:r>
              <a:rPr dirty="0" sz="1300" spc="-10">
                <a:latin typeface="Verdana"/>
                <a:cs typeface="Verdana"/>
              </a:rPr>
              <a:t>(</a:t>
            </a:r>
            <a:endParaRPr sz="1300">
              <a:latin typeface="Verdana"/>
              <a:cs typeface="Verdana"/>
            </a:endParaRPr>
          </a:p>
          <a:p>
            <a:pPr marL="178435">
              <a:lnSpc>
                <a:spcPct val="100000"/>
              </a:lnSpc>
              <a:spcBef>
                <a:spcPts val="840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10">
                <a:latin typeface="Verdana"/>
                <a:cs typeface="Verdana"/>
              </a:rPr>
              <a:t>*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Bagaglio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B2</a:t>
            </a:r>
            <a:endParaRPr sz="1300">
              <a:latin typeface="Verdana"/>
              <a:cs typeface="Verdana"/>
            </a:endParaRPr>
          </a:p>
          <a:p>
            <a:pPr marL="178435">
              <a:lnSpc>
                <a:spcPct val="100000"/>
              </a:lnSpc>
              <a:spcBef>
                <a:spcPts val="840"/>
              </a:spcBef>
            </a:pP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B2.Peso_B=B1.Peso_B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B1.Tag&lt;&gt;B2.Tag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dirty="0" sz="1300" spc="-50">
                <a:latin typeface="Verdana"/>
                <a:cs typeface="Verdana"/>
              </a:rPr>
              <a:t>)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dirty="0" sz="1300" spc="-60">
                <a:latin typeface="Verdana"/>
                <a:cs typeface="Verdana"/>
              </a:rPr>
              <a:t>group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by </a:t>
            </a:r>
            <a:r>
              <a:rPr dirty="0" sz="1300" spc="-75">
                <a:latin typeface="Verdana"/>
                <a:cs typeface="Verdana"/>
              </a:rPr>
              <a:t>Peso_B,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Tipo</a:t>
            </a:r>
            <a:endParaRPr sz="1300">
              <a:latin typeface="Verdana"/>
              <a:cs typeface="Verdana"/>
            </a:endParaRPr>
          </a:p>
          <a:p>
            <a:pPr algn="just">
              <a:lnSpc>
                <a:spcPts val="1400"/>
              </a:lnSpc>
              <a:spcBef>
                <a:spcPts val="1005"/>
              </a:spcBef>
            </a:pP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3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95">
                <a:solidFill>
                  <a:srgbClr val="FF0000"/>
                </a:solidFill>
                <a:latin typeface="Segoe UI Symbol"/>
                <a:cs typeface="Segoe UI Symbol"/>
              </a:rPr>
              <a:t>L♙</a:t>
            </a:r>
            <a:r>
              <a:rPr dirty="0" sz="1300" spc="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CITT♙'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300" spc="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300" spc="1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REL♙TIVO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NUMERO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10">
                <a:solidFill>
                  <a:srgbClr val="FF0000"/>
                </a:solidFill>
                <a:latin typeface="Segoe UI Symbol"/>
                <a:cs typeface="Segoe UI Symbol"/>
              </a:rPr>
              <a:t>PISTE</a:t>
            </a:r>
            <a:r>
              <a:rPr dirty="0" sz="13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60">
                <a:solidFill>
                  <a:srgbClr val="FF0000"/>
                </a:solidFill>
                <a:latin typeface="Segoe UI Symbol"/>
                <a:cs typeface="Segoe UI Symbol"/>
              </a:rPr>
              <a:t>DELL'♙EROPORTO</a:t>
            </a:r>
            <a:r>
              <a:rPr dirty="0" sz="13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I</a:t>
            </a:r>
            <a:r>
              <a:rPr dirty="0" sz="1300" spc="10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CUI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VOLI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SONO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ORG♙NIZZ♙TI</a:t>
            </a:r>
            <a:r>
              <a:rPr dirty="0" sz="13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70">
                <a:solidFill>
                  <a:srgbClr val="FF0000"/>
                </a:solidFill>
                <a:latin typeface="Segoe UI Symbol"/>
                <a:cs typeface="Segoe UI Symbol"/>
              </a:rPr>
              <a:t>D♙</a:t>
            </a:r>
            <a:r>
              <a:rPr dirty="0" sz="1300" spc="1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45">
                <a:solidFill>
                  <a:srgbClr val="FF0000"/>
                </a:solidFill>
                <a:latin typeface="Segoe UI Symbol"/>
                <a:cs typeface="Segoe UI Symbol"/>
              </a:rPr>
              <a:t>R▼♙N♙IR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300" spc="10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0">
                <a:solidFill>
                  <a:srgbClr val="FF0000"/>
                </a:solidFill>
                <a:latin typeface="Segoe UI Symbol"/>
                <a:cs typeface="Segoe UI Symbol"/>
              </a:rPr>
              <a:t>IL</a:t>
            </a:r>
            <a:r>
              <a:rPr dirty="0" sz="1300" spc="11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>
                <a:solidFill>
                  <a:srgbClr val="FF0000"/>
                </a:solidFill>
                <a:latin typeface="Segoe UI Symbol"/>
                <a:cs typeface="Segoe UI Symbol"/>
              </a:rPr>
              <a:t>PERSON♙LE</a:t>
            </a:r>
            <a:r>
              <a:rPr dirty="0" sz="13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300" spc="10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80">
                <a:solidFill>
                  <a:srgbClr val="FF0000"/>
                </a:solidFill>
                <a:latin typeface="Segoe UI Symbol"/>
                <a:cs typeface="Segoe UI Symbol"/>
              </a:rPr>
              <a:t>BORDO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35">
                <a:solidFill>
                  <a:srgbClr val="FF0000"/>
                </a:solidFill>
                <a:latin typeface="Segoe UI Symbol"/>
                <a:cs typeface="Segoe UI Symbol"/>
              </a:rPr>
              <a:t>È</a:t>
            </a:r>
            <a:r>
              <a:rPr dirty="0" sz="1300" spc="10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0">
                <a:solidFill>
                  <a:srgbClr val="FF0000"/>
                </a:solidFill>
                <a:latin typeface="Segoe UI Symbol"/>
                <a:cs typeface="Segoe UI Symbol"/>
              </a:rPr>
              <a:t>C♙R♙TTERIZ♙TO </a:t>
            </a:r>
            <a:r>
              <a:rPr dirty="0" sz="1300" spc="-160">
                <a:solidFill>
                  <a:srgbClr val="FF0000"/>
                </a:solidFill>
                <a:latin typeface="Segoe UI Symbol"/>
                <a:cs typeface="Segoe UI Symbol"/>
              </a:rPr>
              <a:t>D♙</a:t>
            </a:r>
            <a:r>
              <a:rPr dirty="0" sz="13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120">
                <a:solidFill>
                  <a:srgbClr val="FF0000"/>
                </a:solidFill>
                <a:latin typeface="Segoe UI Symbol"/>
                <a:cs typeface="Segoe UI Symbol"/>
              </a:rPr>
              <a:t>PILOTI</a:t>
            </a:r>
            <a:r>
              <a:rPr dirty="0" sz="1300" spc="4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95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3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300" spc="-10">
                <a:solidFill>
                  <a:srgbClr val="FF0000"/>
                </a:solidFill>
                <a:latin typeface="Segoe UI Symbol"/>
                <a:cs typeface="Segoe UI Symbol"/>
              </a:rPr>
              <a:t>LINE♙</a:t>
            </a:r>
            <a:endParaRPr sz="13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Citta,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Num_Piste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Aeroporto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 </a:t>
            </a:r>
            <a:r>
              <a:rPr dirty="0" sz="1300" spc="-65">
                <a:latin typeface="Verdana"/>
                <a:cs typeface="Verdana"/>
              </a:rPr>
              <a:t>Volo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V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Icao_A=Icao</a:t>
            </a:r>
            <a:endParaRPr sz="1300">
              <a:latin typeface="Verdana"/>
              <a:cs typeface="Verdana"/>
            </a:endParaRPr>
          </a:p>
          <a:p>
            <a:pPr marR="3102610">
              <a:lnSpc>
                <a:spcPts val="2410"/>
              </a:lnSpc>
              <a:spcBef>
                <a:spcPts val="215"/>
              </a:spcBef>
            </a:pP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PersonaleBordo </a:t>
            </a:r>
            <a:r>
              <a:rPr dirty="0" sz="1300">
                <a:latin typeface="Verdana"/>
                <a:cs typeface="Verdana"/>
              </a:rPr>
              <a:t>PB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PB.Cod_V=V.Cod_V 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Licenza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>
                <a:latin typeface="Verdana"/>
                <a:cs typeface="Verdana"/>
              </a:rPr>
              <a:t>L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L.Matricola=PB.Matricola</a:t>
            </a:r>
            <a:endParaRPr sz="1300">
              <a:latin typeface="Verdana"/>
              <a:cs typeface="Verdana"/>
            </a:endParaRPr>
          </a:p>
          <a:p>
            <a:pPr marR="3825875">
              <a:lnSpc>
                <a:spcPts val="2400"/>
              </a:lnSpc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V.Iata='RYR'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Ruolo='Pilota'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Tipo_L=(</a:t>
            </a:r>
            <a:endParaRPr sz="1300">
              <a:latin typeface="Verdana"/>
              <a:cs typeface="Verdana"/>
            </a:endParaRPr>
          </a:p>
          <a:p>
            <a:pPr marL="178435" marR="3990975">
              <a:lnSpc>
                <a:spcPts val="2400"/>
              </a:lnSpc>
              <a:spcBef>
                <a:spcPts val="1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max</a:t>
            </a:r>
            <a:r>
              <a:rPr dirty="0" sz="1300" spc="-90">
                <a:latin typeface="Verdana"/>
                <a:cs typeface="Verdana"/>
              </a:rPr>
              <a:t>(Tipo_L)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Licenza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where </a:t>
            </a:r>
            <a:r>
              <a:rPr dirty="0" sz="1300" spc="-80">
                <a:latin typeface="Verdana"/>
                <a:cs typeface="Verdana"/>
              </a:rPr>
              <a:t>Tipo_L='Pilota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di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linea'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dirty="0" sz="1300" spc="-50">
                <a:latin typeface="Verdana"/>
                <a:cs typeface="Verdana"/>
              </a:rPr>
              <a:t>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4383" y="1821179"/>
            <a:ext cx="4128516" cy="324307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-3"/>
            <a:ext cx="6373368" cy="685786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3521" y="498093"/>
            <a:ext cx="4370705" cy="158623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600" spc="5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NUMERO</a:t>
            </a:r>
            <a:r>
              <a:rPr dirty="0" sz="1600" spc="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05">
                <a:solidFill>
                  <a:srgbClr val="FF0000"/>
                </a:solidFill>
                <a:latin typeface="Segoe UI Symbol"/>
                <a:cs typeface="Segoe UI Symbol"/>
              </a:rPr>
              <a:t>POSTO</a:t>
            </a:r>
            <a:r>
              <a:rPr dirty="0" sz="16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20">
                <a:solidFill>
                  <a:srgbClr val="FF0000"/>
                </a:solidFill>
                <a:latin typeface="Segoe UI Symbol"/>
                <a:cs typeface="Segoe UI Symbol"/>
              </a:rPr>
              <a:t>L♙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60">
                <a:solidFill>
                  <a:srgbClr val="FF0000"/>
                </a:solidFill>
                <a:latin typeface="Segoe UI Symbol"/>
                <a:cs typeface="Segoe UI Symbol"/>
              </a:rPr>
              <a:t>D♙T♙</a:t>
            </a:r>
            <a:r>
              <a:rPr dirty="0" sz="16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60">
                <a:solidFill>
                  <a:srgbClr val="FF0000"/>
                </a:solidFill>
                <a:latin typeface="Segoe UI Symbol"/>
                <a:cs typeface="Segoe UI Symbol"/>
              </a:rPr>
              <a:t>DEL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VOLO</a:t>
            </a:r>
            <a:r>
              <a:rPr dirty="0" sz="16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60">
                <a:solidFill>
                  <a:srgbClr val="FF0000"/>
                </a:solidFill>
                <a:latin typeface="Segoe UI Symbol"/>
                <a:cs typeface="Segoe UI Symbol"/>
              </a:rPr>
              <a:t>SULLE</a:t>
            </a:r>
            <a:r>
              <a:rPr dirty="0" sz="1600" spc="6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C♙RTE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D'IMB♙RCO</a:t>
            </a:r>
            <a:r>
              <a:rPr dirty="0" sz="1600" spc="6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10">
                <a:solidFill>
                  <a:srgbClr val="FF0000"/>
                </a:solidFill>
                <a:latin typeface="Segoe UI Symbol"/>
                <a:cs typeface="Segoe UI Symbol"/>
              </a:rPr>
              <a:t>DEI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P♙SSEGGERI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40">
                <a:solidFill>
                  <a:srgbClr val="FF0000"/>
                </a:solidFill>
                <a:latin typeface="Segoe UI Symbol"/>
                <a:cs typeface="Segoe UI Symbol"/>
              </a:rPr>
              <a:t>CHE</a:t>
            </a:r>
            <a:r>
              <a:rPr dirty="0" sz="1600" spc="10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0">
                <a:solidFill>
                  <a:srgbClr val="FF0000"/>
                </a:solidFill>
                <a:latin typeface="Segoe UI Symbol"/>
                <a:cs typeface="Segoe UI Symbol"/>
              </a:rPr>
              <a:t>PRENDONO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00">
                <a:solidFill>
                  <a:srgbClr val="FF0000"/>
                </a:solidFill>
                <a:latin typeface="Segoe UI Symbol"/>
                <a:cs typeface="Segoe UI Symbol"/>
              </a:rPr>
              <a:t>UN</a:t>
            </a:r>
            <a:r>
              <a:rPr dirty="0" sz="16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95">
                <a:solidFill>
                  <a:srgbClr val="FF0000"/>
                </a:solidFill>
                <a:latin typeface="Segoe UI Symbol"/>
                <a:cs typeface="Segoe UI Symbol"/>
              </a:rPr>
              <a:t>VOLO </a:t>
            </a:r>
            <a:r>
              <a:rPr dirty="0" sz="1600" spc="110">
                <a:solidFill>
                  <a:srgbClr val="FF0000"/>
                </a:solidFill>
                <a:latin typeface="Segoe UI Symbol"/>
                <a:cs typeface="Segoe UI Symbol"/>
              </a:rPr>
              <a:t>PER</a:t>
            </a:r>
            <a:r>
              <a:rPr dirty="0" sz="1600" spc="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B♙RCELLON♙</a:t>
            </a:r>
            <a:r>
              <a:rPr dirty="0" sz="1600" spc="2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85">
                <a:solidFill>
                  <a:srgbClr val="FF0000"/>
                </a:solidFill>
                <a:latin typeface="Segoe UI Symbol"/>
                <a:cs typeface="Segoe UI Symbol"/>
              </a:rPr>
              <a:t>P♙G♙NDO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MENO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DI</a:t>
            </a:r>
            <a:r>
              <a:rPr dirty="0" sz="1600" spc="7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Segoe UI Symbol"/>
                <a:cs typeface="Segoe UI Symbol"/>
              </a:rPr>
              <a:t>900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EURO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60">
                <a:solidFill>
                  <a:srgbClr val="FF0000"/>
                </a:solidFill>
                <a:latin typeface="Segoe UI Symbol"/>
                <a:cs typeface="Segoe UI Symbol"/>
              </a:rPr>
              <a:t>ED</a:t>
            </a:r>
            <a:r>
              <a:rPr dirty="0" sz="1600" spc="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75">
                <a:solidFill>
                  <a:srgbClr val="FF0000"/>
                </a:solidFill>
                <a:latin typeface="Segoe UI Symbol"/>
                <a:cs typeface="Segoe UI Symbol"/>
              </a:rPr>
              <a:t>IDENTIFIC♙RLI</a:t>
            </a:r>
            <a:r>
              <a:rPr dirty="0" sz="1600" spc="1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♙TTR♙VERSO</a:t>
            </a:r>
            <a:r>
              <a:rPr dirty="0" sz="1600" spc="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45">
                <a:solidFill>
                  <a:srgbClr val="FF0000"/>
                </a:solidFill>
                <a:latin typeface="Segoe UI Symbol"/>
                <a:cs typeface="Segoe UI Symbol"/>
              </a:rPr>
              <a:t>IL 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CODICE</a:t>
            </a:r>
            <a:r>
              <a:rPr dirty="0" sz="1600" spc="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FISC♙LE</a:t>
            </a:r>
            <a:r>
              <a:rPr dirty="0" sz="1600" spc="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175">
                <a:solidFill>
                  <a:srgbClr val="FF0000"/>
                </a:solidFill>
                <a:latin typeface="Segoe UI Symbol"/>
                <a:cs typeface="Segoe UI Symbol"/>
              </a:rPr>
              <a:t>E</a:t>
            </a:r>
            <a:r>
              <a:rPr dirty="0" sz="1600" spc="13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TROV♙RE</a:t>
            </a:r>
            <a:r>
              <a:rPr dirty="0" sz="1600" spc="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25">
                <a:solidFill>
                  <a:srgbClr val="FF0000"/>
                </a:solidFill>
                <a:latin typeface="Segoe UI Symbol"/>
                <a:cs typeface="Segoe UI Symbol"/>
              </a:rPr>
              <a:t>L♙</a:t>
            </a:r>
            <a:r>
              <a:rPr dirty="0" sz="1600" spc="114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>
                <a:solidFill>
                  <a:srgbClr val="FF0000"/>
                </a:solidFill>
                <a:latin typeface="Segoe UI Symbol"/>
                <a:cs typeface="Segoe UI Symbol"/>
              </a:rPr>
              <a:t>CL♙SSE</a:t>
            </a:r>
            <a:r>
              <a:rPr dirty="0" sz="1600" spc="9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55">
                <a:solidFill>
                  <a:srgbClr val="FF0000"/>
                </a:solidFill>
                <a:latin typeface="Segoe UI Symbol"/>
                <a:cs typeface="Segoe UI Symbol"/>
              </a:rPr>
              <a:t>IN </a:t>
            </a:r>
            <a:r>
              <a:rPr dirty="0" sz="1600" spc="120">
                <a:solidFill>
                  <a:srgbClr val="FF0000"/>
                </a:solidFill>
                <a:latin typeface="Segoe UI Symbol"/>
                <a:cs typeface="Segoe UI Symbol"/>
              </a:rPr>
              <a:t>CUI</a:t>
            </a:r>
            <a:r>
              <a:rPr dirty="0" sz="1600" spc="5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Segoe UI Symbol"/>
                <a:cs typeface="Segoe UI Symbol"/>
              </a:rPr>
              <a:t>VI♙GGI♙NO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521" y="2264790"/>
            <a:ext cx="3921760" cy="1085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800" spc="-95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5" b="0">
                <a:latin typeface="Verdana"/>
                <a:cs typeface="Verdana"/>
              </a:rPr>
              <a:t>N_Posto,</a:t>
            </a:r>
            <a:r>
              <a:rPr dirty="0" sz="1800" spc="-110" b="0">
                <a:latin typeface="Verdana"/>
                <a:cs typeface="Verdana"/>
              </a:rPr>
              <a:t> </a:t>
            </a:r>
            <a:r>
              <a:rPr dirty="0" sz="1800" spc="-155" b="0">
                <a:latin typeface="Verdana"/>
                <a:cs typeface="Verdana"/>
              </a:rPr>
              <a:t>Data_V,</a:t>
            </a:r>
            <a:r>
              <a:rPr dirty="0" sz="1800" spc="-120" b="0">
                <a:latin typeface="Verdana"/>
                <a:cs typeface="Verdana"/>
              </a:rPr>
              <a:t> C.CF,</a:t>
            </a:r>
            <a:r>
              <a:rPr dirty="0" sz="1800" spc="-135" b="0">
                <a:latin typeface="Verdana"/>
                <a:cs typeface="Verdana"/>
              </a:rPr>
              <a:t> </a:t>
            </a:r>
            <a:r>
              <a:rPr dirty="0" sz="1800" spc="-10" b="0">
                <a:latin typeface="Verdana"/>
                <a:cs typeface="Verdana"/>
              </a:rPr>
              <a:t>Classe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800" spc="-105" b="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800" spc="-120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5" b="0">
                <a:latin typeface="Verdana"/>
                <a:cs typeface="Verdana"/>
              </a:rPr>
              <a:t>CartaImbarco</a:t>
            </a:r>
            <a:r>
              <a:rPr dirty="0" sz="1800" spc="-105" b="0">
                <a:latin typeface="Verdana"/>
                <a:cs typeface="Verdana"/>
              </a:rPr>
              <a:t> </a:t>
            </a:r>
            <a:r>
              <a:rPr dirty="0" sz="1800" spc="85" b="0">
                <a:latin typeface="Verdana"/>
                <a:cs typeface="Verdana"/>
              </a:rPr>
              <a:t>C</a:t>
            </a:r>
            <a:r>
              <a:rPr dirty="0" sz="1800" spc="-135" b="0">
                <a:latin typeface="Verdana"/>
                <a:cs typeface="Verdana"/>
              </a:rPr>
              <a:t> </a:t>
            </a:r>
            <a:r>
              <a:rPr dirty="0" sz="1800" spc="-125" b="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35" b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0" b="0">
                <a:latin typeface="Verdana"/>
                <a:cs typeface="Verdana"/>
              </a:rPr>
              <a:t>Volo</a:t>
            </a:r>
            <a:r>
              <a:rPr dirty="0" sz="1800" spc="-125" b="0">
                <a:latin typeface="Verdana"/>
                <a:cs typeface="Verdana"/>
              </a:rPr>
              <a:t> </a:t>
            </a:r>
            <a:r>
              <a:rPr dirty="0" sz="1800" spc="-45" b="0">
                <a:latin typeface="Verdana"/>
                <a:cs typeface="Verdana"/>
              </a:rPr>
              <a:t>V</a:t>
            </a:r>
            <a:r>
              <a:rPr dirty="0" sz="1800" spc="-140" b="0">
                <a:latin typeface="Verdana"/>
                <a:cs typeface="Verdana"/>
              </a:rPr>
              <a:t> </a:t>
            </a:r>
            <a:r>
              <a:rPr dirty="0" sz="1800" spc="-25" b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80" b="0">
                <a:latin typeface="Verdana"/>
                <a:cs typeface="Verdana"/>
              </a:rPr>
              <a:t>C.Cod_V=V.Cod_V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3521" y="3507104"/>
            <a:ext cx="4175125" cy="166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Passeggero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75">
                <a:latin typeface="Verdana"/>
                <a:cs typeface="Verdana"/>
              </a:rPr>
              <a:t>P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C.CF=P.CF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Pagamento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PA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PA.CF=P.CF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Biglietto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B.CF=P.CF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Icao_A='LEBL'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8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Importo&lt;900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21380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latin typeface="Tahoma"/>
                <a:cs typeface="Tahoma"/>
              </a:rPr>
              <a:t>TRIGGER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98794" y="4834318"/>
            <a:ext cx="5564505" cy="1014094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spc="-300">
                <a:latin typeface="Verdana"/>
                <a:cs typeface="Verdana"/>
              </a:rPr>
              <a:t>I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0" b="1">
                <a:latin typeface="Tahoma"/>
                <a:cs typeface="Tahoma"/>
              </a:rPr>
              <a:t>TRIGGER</a:t>
            </a:r>
            <a:r>
              <a:rPr dirty="0" sz="1800" spc="10" b="1">
                <a:latin typeface="Tahoma"/>
                <a:cs typeface="Tahoma"/>
              </a:rPr>
              <a:t> </a:t>
            </a:r>
            <a:r>
              <a:rPr dirty="0" sz="1800">
                <a:latin typeface="Verdana"/>
                <a:cs typeface="Verdana"/>
              </a:rPr>
              <a:t>SONO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UTILIZZATI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PER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IL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CONTROLLO</a:t>
            </a:r>
            <a:endParaRPr sz="1800">
              <a:latin typeface="Verdana"/>
              <a:cs typeface="Verdana"/>
            </a:endParaRPr>
          </a:p>
          <a:p>
            <a:pPr marL="12700" marR="1096010">
              <a:lnSpc>
                <a:spcPct val="120000"/>
              </a:lnSpc>
            </a:pPr>
            <a:r>
              <a:rPr dirty="0" sz="1800" spc="-114">
                <a:latin typeface="Verdana"/>
                <a:cs typeface="Verdana"/>
              </a:rPr>
              <a:t>DEI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80" b="1">
                <a:latin typeface="Tahoma"/>
                <a:cs typeface="Tahoma"/>
              </a:rPr>
              <a:t>VINCOLI</a:t>
            </a:r>
            <a:r>
              <a:rPr dirty="0" sz="1800" spc="10" b="1">
                <a:latin typeface="Tahoma"/>
                <a:cs typeface="Tahoma"/>
              </a:rPr>
              <a:t> </a:t>
            </a:r>
            <a:r>
              <a:rPr dirty="0" sz="1800" spc="-130" b="1">
                <a:latin typeface="Tahoma"/>
                <a:cs typeface="Tahoma"/>
              </a:rPr>
              <a:t>DINAMICI</a:t>
            </a:r>
            <a:r>
              <a:rPr dirty="0" sz="1800" spc="20" b="1">
                <a:latin typeface="Tahoma"/>
                <a:cs typeface="Tahoma"/>
              </a:rPr>
              <a:t> </a:t>
            </a:r>
            <a:r>
              <a:rPr dirty="0" sz="1800" spc="55">
                <a:latin typeface="Verdana"/>
                <a:cs typeface="Verdana"/>
              </a:rPr>
              <a:t>E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AGISCONO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SU </a:t>
            </a:r>
            <a:r>
              <a:rPr dirty="0" sz="1800" spc="-50">
                <a:latin typeface="Verdana"/>
                <a:cs typeface="Verdana"/>
              </a:rPr>
              <a:t>INSERIMENTO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55">
                <a:latin typeface="Verdana"/>
                <a:cs typeface="Verdana"/>
              </a:rPr>
              <a:t>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MODIFICA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DEI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DATI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9159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PERSONALE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50763" y="337184"/>
            <a:ext cx="5857240" cy="623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20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400" spc="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EVITA</a:t>
            </a:r>
            <a:r>
              <a:rPr dirty="0" sz="1400" spc="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L’INSERIMENTO</a:t>
            </a:r>
            <a:r>
              <a:rPr dirty="0" sz="14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7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400" spc="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PERSONALE</a:t>
            </a:r>
            <a:r>
              <a:rPr dirty="0" sz="14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70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400" spc="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BORDO</a:t>
            </a:r>
            <a:r>
              <a:rPr dirty="0" sz="14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CON ETA’</a:t>
            </a:r>
            <a:r>
              <a:rPr dirty="0" sz="14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INFERIORE</a:t>
            </a:r>
            <a:r>
              <a:rPr dirty="0" sz="14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30" b="1">
                <a:solidFill>
                  <a:srgbClr val="FF0000"/>
                </a:solidFill>
                <a:latin typeface="Tahoma"/>
                <a:cs typeface="Tahoma"/>
              </a:rPr>
              <a:t>AI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50" b="1">
                <a:solidFill>
                  <a:srgbClr val="FF0000"/>
                </a:solidFill>
                <a:latin typeface="Tahoma"/>
                <a:cs typeface="Tahoma"/>
              </a:rPr>
              <a:t>18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ANNI</a:t>
            </a:r>
            <a:endParaRPr sz="1400">
              <a:latin typeface="Tahoma"/>
              <a:cs typeface="Tahoma"/>
            </a:endParaRPr>
          </a:p>
          <a:p>
            <a:pPr marL="12700" marR="2946400">
              <a:lnSpc>
                <a:spcPct val="159300"/>
              </a:lnSpc>
              <a:spcBef>
                <a:spcPts val="5"/>
              </a:spcBef>
            </a:pP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trigger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Personale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PersonaleBordo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400">
              <a:latin typeface="Verdana"/>
              <a:cs typeface="Verdana"/>
            </a:endParaRPr>
          </a:p>
          <a:p>
            <a:pPr marL="203200">
              <a:lnSpc>
                <a:spcPct val="100000"/>
              </a:lnSpc>
              <a:spcBef>
                <a:spcPts val="994"/>
              </a:spcBef>
            </a:pPr>
            <a:r>
              <a:rPr dirty="0" sz="1400" spc="-35">
                <a:latin typeface="Verdana"/>
                <a:cs typeface="Verdana"/>
              </a:rPr>
              <a:t>Eta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number(2,0);</a:t>
            </a:r>
            <a:endParaRPr sz="1400">
              <a:latin typeface="Verdana"/>
              <a:cs typeface="Verdana"/>
            </a:endParaRPr>
          </a:p>
          <a:p>
            <a:pPr marL="12700" marR="4063365">
              <a:lnSpc>
                <a:spcPct val="159300"/>
              </a:lnSpc>
              <a:spcBef>
                <a:spcPts val="15"/>
              </a:spcBef>
            </a:pPr>
            <a:r>
              <a:rPr dirty="0" sz="1400" spc="-60">
                <a:latin typeface="Verdana"/>
                <a:cs typeface="Verdana"/>
              </a:rPr>
              <a:t>Minorenne </a:t>
            </a:r>
            <a:r>
              <a:rPr dirty="0" sz="1400" spc="-80">
                <a:latin typeface="Verdana"/>
                <a:cs typeface="Verdana"/>
              </a:rPr>
              <a:t>exception; </a:t>
            </a:r>
            <a:r>
              <a:rPr dirty="0" sz="14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floor</a:t>
            </a:r>
            <a:r>
              <a:rPr dirty="0" sz="1400" spc="-45">
                <a:latin typeface="Verdana"/>
                <a:cs typeface="Verdana"/>
              </a:rPr>
              <a:t>(MONTHS_BETWEEN(sysdate,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25">
                <a:latin typeface="Verdana"/>
                <a:cs typeface="Verdana"/>
              </a:rPr>
              <a:t>DN)/12)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Eta</a:t>
            </a:r>
            <a:endParaRPr sz="1400">
              <a:latin typeface="Verdana"/>
              <a:cs typeface="Verdana"/>
            </a:endParaRPr>
          </a:p>
          <a:p>
            <a:pPr marL="203200">
              <a:lnSpc>
                <a:spcPct val="100000"/>
              </a:lnSpc>
              <a:spcBef>
                <a:spcPts val="1010"/>
              </a:spcBef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Viaggiatori</a:t>
            </a:r>
            <a:endParaRPr sz="1400">
              <a:latin typeface="Verdana"/>
              <a:cs typeface="Verdana"/>
            </a:endParaRPr>
          </a:p>
          <a:p>
            <a:pPr marL="12700" marR="3296920" indent="190500">
              <a:lnSpc>
                <a:spcPct val="159300"/>
              </a:lnSpc>
            </a:pP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latin typeface="Verdana"/>
                <a:cs typeface="Verdana"/>
              </a:rPr>
              <a:t>ID_Viag=:new.ID_Viag; 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latin typeface="Verdana"/>
                <a:cs typeface="Verdana"/>
              </a:rPr>
              <a:t>Eta&lt;18</a:t>
            </a:r>
            <a:r>
              <a:rPr dirty="0" sz="1400" spc="-120"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400">
              <a:latin typeface="Verdana"/>
              <a:cs typeface="Verdana"/>
            </a:endParaRPr>
          </a:p>
          <a:p>
            <a:pPr marL="203200">
              <a:lnSpc>
                <a:spcPct val="100000"/>
              </a:lnSpc>
              <a:spcBef>
                <a:spcPts val="1010"/>
              </a:spcBef>
            </a:pP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Minorenne;</a:t>
            </a:r>
            <a:endParaRPr sz="1400">
              <a:latin typeface="Verdana"/>
              <a:cs typeface="Verdana"/>
            </a:endParaRPr>
          </a:p>
          <a:p>
            <a:pPr marL="12700" marR="5029200">
              <a:lnSpc>
                <a:spcPct val="159300"/>
              </a:lnSpc>
            </a:pP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if;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Minorenne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400">
              <a:latin typeface="Verdana"/>
              <a:cs typeface="Verdana"/>
            </a:endParaRPr>
          </a:p>
          <a:p>
            <a:pPr marL="203200">
              <a:lnSpc>
                <a:spcPct val="100000"/>
              </a:lnSpc>
              <a:spcBef>
                <a:spcPts val="994"/>
              </a:spcBef>
            </a:pPr>
            <a:r>
              <a:rPr dirty="0" sz="1400" spc="-60">
                <a:latin typeface="Verdana"/>
                <a:cs typeface="Verdana"/>
              </a:rPr>
              <a:t>RAISE_APPLICATION_ERROR(-</a:t>
            </a:r>
            <a:r>
              <a:rPr dirty="0" sz="1400" spc="-85">
                <a:latin typeface="Verdana"/>
                <a:cs typeface="Verdana"/>
              </a:rPr>
              <a:t>20001,</a:t>
            </a:r>
            <a:r>
              <a:rPr dirty="0" sz="1400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'Personale</a:t>
            </a:r>
            <a:r>
              <a:rPr dirty="0" sz="1400" spc="6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minorenne');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400" spc="-20">
                <a:latin typeface="Verdana"/>
                <a:cs typeface="Verdana"/>
              </a:rPr>
              <a:t>;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7972" y="445134"/>
            <a:ext cx="3140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DOCUMENTO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88747" y="1131823"/>
            <a:ext cx="6068695" cy="5299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NON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PERMETTE</a:t>
            </a:r>
            <a:r>
              <a:rPr dirty="0" sz="13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L’INSERIMENTO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DOCUMENTI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 HANNO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SCADENZA</a:t>
            </a:r>
            <a:r>
              <a:rPr dirty="0" sz="1300" spc="2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PRECEDENTE</a:t>
            </a:r>
            <a:r>
              <a:rPr dirty="0" sz="1300" spc="114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ALLA</a:t>
            </a:r>
            <a:r>
              <a:rPr dirty="0" sz="1300" spc="1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dirty="0" sz="1300" spc="1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ODIERNA</a:t>
            </a:r>
            <a:endParaRPr sz="1300">
              <a:latin typeface="Tahoma"/>
              <a:cs typeface="Tahoma"/>
            </a:endParaRPr>
          </a:p>
          <a:p>
            <a:pPr marL="12700" marR="3118485">
              <a:lnSpc>
                <a:spcPct val="163800"/>
              </a:lnSpc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10">
                <a:latin typeface="Verdana"/>
                <a:cs typeface="Verdana"/>
              </a:rPr>
              <a:t>Documento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update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 </a:t>
            </a:r>
            <a:r>
              <a:rPr dirty="0" sz="1300" spc="-50">
                <a:latin typeface="Verdana"/>
                <a:cs typeface="Verdana"/>
              </a:rPr>
              <a:t>Documento</a:t>
            </a:r>
            <a:endParaRPr sz="1300">
              <a:latin typeface="Verdana"/>
              <a:cs typeface="Verdana"/>
            </a:endParaRPr>
          </a:p>
          <a:p>
            <a:pPr marL="12700" marR="5085715">
              <a:lnSpc>
                <a:spcPct val="163800"/>
              </a:lnSpc>
              <a:spcBef>
                <a:spcPts val="15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row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40">
                <a:latin typeface="Verdana"/>
                <a:cs typeface="Verdana"/>
              </a:rPr>
              <a:t>Scaduto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exception;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90500" marR="3475354" indent="-178435">
              <a:lnSpc>
                <a:spcPct val="163800"/>
              </a:lnSpc>
              <a:spcBef>
                <a:spcPts val="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:new.Data_Scad&lt;SYSDATE</a:t>
            </a:r>
            <a:r>
              <a:rPr dirty="0" sz="1300" spc="-20"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Scaduto;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25">
                <a:latin typeface="Verdana"/>
                <a:cs typeface="Verdana"/>
              </a:rPr>
              <a:t>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 marR="3789045">
              <a:lnSpc>
                <a:spcPts val="2570"/>
              </a:lnSpc>
              <a:spcBef>
                <a:spcPts val="24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NO_DATA_FOUND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null;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Scaduto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 marR="1109345" indent="177800">
              <a:lnSpc>
                <a:spcPts val="2570"/>
              </a:lnSpc>
              <a:spcBef>
                <a:spcPts val="85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35">
                <a:latin typeface="Verdana"/>
                <a:cs typeface="Verdana"/>
              </a:rPr>
              <a:t>20002,</a:t>
            </a:r>
            <a:r>
              <a:rPr dirty="0" sz="1300" spc="7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'Documento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scaduto');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20">
                <a:latin typeface="Verdana"/>
                <a:cs typeface="Verdana"/>
              </a:rPr>
              <a:t>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2132076"/>
            <a:ext cx="4681728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0243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VIAGGIO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65621" y="559968"/>
            <a:ext cx="5289550" cy="5636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IMPEDISCE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L’ESISTENZA</a:t>
            </a:r>
            <a:r>
              <a:rPr dirty="0" sz="1300" spc="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65" b="1">
                <a:solidFill>
                  <a:srgbClr val="FF0000"/>
                </a:solidFill>
                <a:latin typeface="Tahoma"/>
                <a:cs typeface="Tahoma"/>
              </a:rPr>
              <a:t>VOLI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80" b="1">
                <a:solidFill>
                  <a:srgbClr val="FF0000"/>
                </a:solidFill>
                <a:latin typeface="Tahoma"/>
                <a:cs typeface="Tahoma"/>
              </a:rPr>
              <a:t>CUI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IMPORTO</a:t>
            </a:r>
            <a:r>
              <a:rPr dirty="0" sz="1300" spc="-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DI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PAGAMENTO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INFERIORE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13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50</a:t>
            </a:r>
            <a:endParaRPr sz="1300">
              <a:latin typeface="Tahoma"/>
              <a:cs typeface="Tahoma"/>
            </a:endParaRPr>
          </a:p>
          <a:p>
            <a:pPr marL="12700" marR="2791460">
              <a:lnSpc>
                <a:spcPct val="173800"/>
              </a:lnSpc>
              <a:spcBef>
                <a:spcPts val="1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40">
                <a:latin typeface="Verdana"/>
                <a:cs typeface="Verdana"/>
              </a:rPr>
              <a:t>Viaggio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Pagamento</a:t>
            </a:r>
            <a:endParaRPr sz="1300">
              <a:latin typeface="Verdana"/>
              <a:cs typeface="Verdana"/>
            </a:endParaRPr>
          </a:p>
          <a:p>
            <a:pPr marL="12700" marR="4306570">
              <a:lnSpc>
                <a:spcPts val="2720"/>
              </a:lnSpc>
              <a:spcBef>
                <a:spcPts val="280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row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 marR="3444240">
              <a:lnSpc>
                <a:spcPts val="2710"/>
              </a:lnSpc>
              <a:spcBef>
                <a:spcPts val="5"/>
              </a:spcBef>
            </a:pPr>
            <a:r>
              <a:rPr dirty="0" sz="1300" spc="-30">
                <a:latin typeface="Verdana"/>
                <a:cs typeface="Verdana"/>
              </a:rPr>
              <a:t>PrezzoBasso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exception;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90500" marR="3471545" indent="-178435">
              <a:lnSpc>
                <a:spcPts val="2710"/>
              </a:lnSpc>
              <a:spcBef>
                <a:spcPts val="2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25">
                <a:latin typeface="Verdana"/>
                <a:cs typeface="Verdana"/>
              </a:rPr>
              <a:t>:new.Importo&lt;50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then 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PrezzoBasso;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25">
                <a:latin typeface="Verdana"/>
                <a:cs typeface="Verdana"/>
              </a:rPr>
              <a:t>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 marR="3009900">
              <a:lnSpc>
                <a:spcPct val="173800"/>
              </a:lnSpc>
              <a:spcBef>
                <a:spcPts val="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NO_DATA_FOUND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null;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 </a:t>
            </a:r>
            <a:r>
              <a:rPr dirty="0" sz="1300" spc="-30">
                <a:latin typeface="Verdana"/>
                <a:cs typeface="Verdana"/>
              </a:rPr>
              <a:t>PrezzoBasso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90500">
              <a:lnSpc>
                <a:spcPct val="100000"/>
              </a:lnSpc>
              <a:spcBef>
                <a:spcPts val="1155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25">
                <a:latin typeface="Verdana"/>
                <a:cs typeface="Verdana"/>
              </a:rPr>
              <a:t>20003,</a:t>
            </a:r>
            <a:r>
              <a:rPr dirty="0" sz="1300" spc="7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'Prezzo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basso');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0617" y="556386"/>
            <a:ext cx="28238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GLOSSARIO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064511" y="1264411"/>
            <a:ext cx="8060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latin typeface="Verdana"/>
                <a:cs typeface="Verdana"/>
              </a:rPr>
              <a:t>IL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GLOSSARIO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EVIDENZIA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300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TERMINI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TECNICI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UTLIZZATI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NEL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DATABASE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014982" y="1775714"/>
          <a:ext cx="8238490" cy="4571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895"/>
                <a:gridCol w="3528695"/>
                <a:gridCol w="1714500"/>
                <a:gridCol w="1083945"/>
              </a:tblGrid>
              <a:tr h="31432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TERMINE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lnL w="6350">
                      <a:solidFill>
                        <a:srgbClr val="7BA9B8"/>
                      </a:solidFill>
                      <a:prstDash val="solid"/>
                    </a:lnL>
                    <a:solidFill>
                      <a:srgbClr val="7BA9B8"/>
                    </a:solidFill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DEFINIZIONE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solidFill>
                      <a:srgbClr val="7BA9B8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SINONIMI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solidFill>
                      <a:srgbClr val="7BA9B8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OMONIMI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lnR w="6350">
                      <a:solidFill>
                        <a:srgbClr val="7BA9B8"/>
                      </a:solidFill>
                      <a:prstDash val="solid"/>
                    </a:lnR>
                    <a:solidFill>
                      <a:srgbClr val="7BA9B8"/>
                    </a:solidFill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 marL="492759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 spc="-20" b="1">
                          <a:latin typeface="Tahoma"/>
                          <a:cs typeface="Tahoma"/>
                        </a:rPr>
                        <a:t>Icao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3175">
                    <a:lnL w="6350">
                      <a:solidFill>
                        <a:srgbClr val="7BA9B8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45">
                          <a:latin typeface="Verdana"/>
                          <a:cs typeface="Verdana"/>
                        </a:rPr>
                        <a:t>Organizzazione</a:t>
                      </a:r>
                      <a:r>
                        <a:rPr dirty="0" sz="900" spc="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internazionale</a:t>
                      </a:r>
                      <a:r>
                        <a:rPr dirty="0" sz="900" spc="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60">
                          <a:latin typeface="Verdana"/>
                          <a:cs typeface="Verdana"/>
                        </a:rPr>
                        <a:t>dell’aviazione</a:t>
                      </a:r>
                      <a:r>
                        <a:rPr dirty="0" sz="900" spc="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civile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che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2768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900" spc="-35">
                          <a:latin typeface="Verdana"/>
                          <a:cs typeface="Verdana"/>
                        </a:rPr>
                        <a:t>assegna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75">
                          <a:latin typeface="Verdana"/>
                          <a:cs typeface="Verdana"/>
                        </a:rPr>
                        <a:t>un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codice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ad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ogni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aeroporto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7BA9B8"/>
                      </a:solidFill>
                      <a:prstDash val="solid"/>
                    </a:lnR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7BA9B8"/>
                      </a:solidFill>
                      <a:prstDash val="solid"/>
                    </a:lnL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7BA9B8"/>
                      </a:solidFill>
                      <a:prstDash val="solid"/>
                    </a:lnR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b="1">
                          <a:latin typeface="Tahoma"/>
                          <a:cs typeface="Tahoma"/>
                        </a:rPr>
                        <a:t>Codice</a:t>
                      </a:r>
                      <a:r>
                        <a:rPr dirty="0" sz="900" spc="2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900" spc="-20" b="1">
                          <a:latin typeface="Tahoma"/>
                          <a:cs typeface="Tahoma"/>
                        </a:rPr>
                        <a:t>volo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Codice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numerico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che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identifica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70">
                          <a:latin typeface="Verdana"/>
                          <a:cs typeface="Verdana"/>
                        </a:rPr>
                        <a:t>un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particolare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volo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492759">
                        <a:lnSpc>
                          <a:spcPts val="1060"/>
                        </a:lnSpc>
                        <a:spcBef>
                          <a:spcPts val="50"/>
                        </a:spcBef>
                      </a:pPr>
                      <a:r>
                        <a:rPr dirty="0" sz="900" spc="-20" b="1">
                          <a:latin typeface="Tahoma"/>
                          <a:cs typeface="Tahoma"/>
                        </a:rPr>
                        <a:t>Iata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276860" marR="488950">
                        <a:lnSpc>
                          <a:spcPts val="1160"/>
                        </a:lnSpc>
                        <a:spcBef>
                          <a:spcPts val="20"/>
                        </a:spcBef>
                      </a:pPr>
                      <a:r>
                        <a:rPr dirty="0" sz="900" spc="-30">
                          <a:latin typeface="Verdana"/>
                          <a:cs typeface="Verdana"/>
                        </a:rPr>
                        <a:t>Associazione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internazionale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trasporti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aerei,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la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quale 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assegna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codici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per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aerei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gestiti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da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compagnie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aeree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7BA9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7BA9B8"/>
                      </a:solidFill>
                      <a:prstDash val="solid"/>
                    </a:lnL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7BA9B8"/>
                      </a:solidFill>
                      <a:prstDash val="solid"/>
                    </a:lnR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 b="1">
                          <a:latin typeface="Tahoma"/>
                          <a:cs typeface="Tahoma"/>
                        </a:rPr>
                        <a:t>Marca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49275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10" b="1">
                          <a:latin typeface="Tahoma"/>
                          <a:cs typeface="Tahoma"/>
                        </a:rPr>
                        <a:t>d’Immatricolazione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Stringa alfanumerica</a:t>
                      </a:r>
                      <a:r>
                        <a:rPr dirty="0" sz="9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che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identifica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70">
                          <a:latin typeface="Verdana"/>
                          <a:cs typeface="Verdana"/>
                        </a:rPr>
                        <a:t>un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aeromobile</a:t>
                      </a:r>
                      <a:r>
                        <a:rPr dirty="0" sz="9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(targa)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Distintivo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 b="1">
                          <a:latin typeface="Tahoma"/>
                          <a:cs typeface="Tahoma"/>
                        </a:rPr>
                        <a:t>Matricola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Codice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che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caratterizza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il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personale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di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bordo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5">
                          <a:latin typeface="Verdana"/>
                          <a:cs typeface="Verdana"/>
                        </a:rPr>
                        <a:t>Albo,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ruolo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Matricola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2571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35">
                          <a:latin typeface="Verdana"/>
                          <a:cs typeface="Verdana"/>
                        </a:rPr>
                        <a:t>(“Principiante”)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 b="1">
                          <a:latin typeface="Tahoma"/>
                          <a:cs typeface="Tahoma"/>
                        </a:rPr>
                        <a:t>Licenza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 marR="318770">
                        <a:lnSpc>
                          <a:spcPts val="1160"/>
                        </a:lnSpc>
                        <a:spcBef>
                          <a:spcPts val="2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Documento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che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attesta la</a:t>
                      </a:r>
                      <a:r>
                        <a:rPr dirty="0" sz="9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capacità,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9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chi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la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possiede,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 di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esercitare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l’attività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di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volo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45">
                          <a:latin typeface="Verdana"/>
                          <a:cs typeface="Verdana"/>
                        </a:rPr>
                        <a:t>Certificazione,</a:t>
                      </a:r>
                      <a:r>
                        <a:rPr dirty="0" sz="900" spc="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patente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Licenza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2571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10">
                          <a:latin typeface="Verdana"/>
                          <a:cs typeface="Verdana"/>
                        </a:rPr>
                        <a:t>(“Permesso”)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b="1">
                          <a:latin typeface="Tahoma"/>
                          <a:cs typeface="Tahoma"/>
                        </a:rPr>
                        <a:t>Classe</a:t>
                      </a:r>
                      <a:r>
                        <a:rPr dirty="0" sz="900" spc="-2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900" spc="-45" b="1">
                          <a:latin typeface="Tahoma"/>
                          <a:cs typeface="Tahoma"/>
                        </a:rPr>
                        <a:t>di</a:t>
                      </a:r>
                      <a:r>
                        <a:rPr dirty="0" sz="90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900" spc="-20" b="1">
                          <a:latin typeface="Tahoma"/>
                          <a:cs typeface="Tahoma"/>
                        </a:rPr>
                        <a:t>volo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985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 marR="527050">
                        <a:lnSpc>
                          <a:spcPts val="1160"/>
                        </a:lnSpc>
                        <a:spcBef>
                          <a:spcPts val="25"/>
                        </a:spcBef>
                      </a:pPr>
                      <a:r>
                        <a:rPr dirty="0" sz="900" spc="-40">
                          <a:latin typeface="Verdana"/>
                          <a:cs typeface="Verdana"/>
                        </a:rPr>
                        <a:t>Lettera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che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identifica</a:t>
                      </a:r>
                      <a:r>
                        <a:rPr dirty="0" sz="9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servizi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offerti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con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quel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tipo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di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biglietto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35">
                          <a:latin typeface="Verdana"/>
                          <a:cs typeface="Verdana"/>
                        </a:rPr>
                        <a:t>Categoria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di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20">
                          <a:latin typeface="Verdana"/>
                          <a:cs typeface="Verdana"/>
                        </a:rPr>
                        <a:t>volo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20" b="1">
                          <a:latin typeface="Tahoma"/>
                          <a:cs typeface="Tahoma"/>
                        </a:rPr>
                        <a:t>Data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350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45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di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convalida</a:t>
                      </a:r>
                      <a:r>
                        <a:rPr dirty="0" sz="9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biglietto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relativo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ad</a:t>
                      </a:r>
                      <a:r>
                        <a:rPr dirty="0" sz="900" spc="-70">
                          <a:latin typeface="Verdana"/>
                          <a:cs typeface="Verdana"/>
                        </a:rPr>
                        <a:t> un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determinato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27686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0">
                          <a:latin typeface="Verdana"/>
                          <a:cs typeface="Verdana"/>
                        </a:rPr>
                        <a:t>volo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 marR="697230">
                        <a:lnSpc>
                          <a:spcPts val="1160"/>
                        </a:lnSpc>
                        <a:spcBef>
                          <a:spcPts val="25"/>
                        </a:spcBef>
                      </a:pPr>
                      <a:r>
                        <a:rPr dirty="0" sz="900" spc="-30" b="1">
                          <a:latin typeface="Tahoma"/>
                          <a:cs typeface="Tahoma"/>
                        </a:rPr>
                        <a:t>Numero</a:t>
                      </a:r>
                      <a:r>
                        <a:rPr dirty="0" sz="900" spc="-2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900" spc="-25" b="1">
                          <a:latin typeface="Tahoma"/>
                          <a:cs typeface="Tahoma"/>
                        </a:rPr>
                        <a:t>di documento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3175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 marR="675640">
                        <a:lnSpc>
                          <a:spcPts val="1160"/>
                        </a:lnSpc>
                        <a:spcBef>
                          <a:spcPts val="2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Identificatore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univoco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 che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distingue</a:t>
                      </a:r>
                      <a:r>
                        <a:rPr dirty="0" sz="900" spc="-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65">
                          <a:latin typeface="Verdana"/>
                          <a:cs typeface="Verdana"/>
                        </a:rPr>
                        <a:t>una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persona dall’altra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25" b="1">
                          <a:latin typeface="Tahoma"/>
                          <a:cs typeface="Tahoma"/>
                        </a:rPr>
                        <a:t>Tag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985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40">
                          <a:latin typeface="Verdana"/>
                          <a:cs typeface="Verdana"/>
                        </a:rPr>
                        <a:t>Etichetta</a:t>
                      </a:r>
                      <a:r>
                        <a:rPr dirty="0" sz="9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attaccata</a:t>
                      </a:r>
                      <a:r>
                        <a:rPr dirty="0" sz="9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al</a:t>
                      </a:r>
                      <a:r>
                        <a:rPr dirty="0" sz="9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bagaglio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con</a:t>
                      </a:r>
                      <a:r>
                        <a:rPr dirty="0" sz="9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6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 dati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del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passeggero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b="1">
                          <a:latin typeface="Tahoma"/>
                          <a:cs typeface="Tahoma"/>
                        </a:rPr>
                        <a:t>Carta</a:t>
                      </a:r>
                      <a:r>
                        <a:rPr dirty="0" sz="900" spc="-5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900" spc="-10" b="1">
                          <a:latin typeface="Tahoma"/>
                          <a:cs typeface="Tahoma"/>
                        </a:rPr>
                        <a:t>d’imbarco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B="0" marT="6985">
                    <a:lnL w="6350">
                      <a:solidFill>
                        <a:srgbClr val="7BA9B8"/>
                      </a:solidFill>
                      <a:prstDash val="solid"/>
                    </a:lnL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Documento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30">
                          <a:latin typeface="Verdana"/>
                          <a:cs typeface="Verdana"/>
                        </a:rPr>
                        <a:t>che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permette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45">
                          <a:latin typeface="Verdana"/>
                          <a:cs typeface="Verdana"/>
                        </a:rPr>
                        <a:t>di</a:t>
                      </a:r>
                      <a:r>
                        <a:rPr dirty="0" sz="9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salire</a:t>
                      </a:r>
                      <a:r>
                        <a:rPr dirty="0" sz="9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sull’aereo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 marR="252095">
                        <a:lnSpc>
                          <a:spcPts val="1160"/>
                        </a:lnSpc>
                        <a:spcBef>
                          <a:spcPts val="25"/>
                        </a:spcBef>
                      </a:pPr>
                      <a:r>
                        <a:rPr dirty="0" sz="900" spc="-40">
                          <a:latin typeface="Verdana"/>
                          <a:cs typeface="Verdana"/>
                        </a:rPr>
                        <a:t>Documento/certificato </a:t>
                      </a:r>
                      <a:r>
                        <a:rPr dirty="0" sz="900" spc="-10">
                          <a:latin typeface="Verdana"/>
                          <a:cs typeface="Verdana"/>
                        </a:rPr>
                        <a:t>d’imbarco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511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-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R w="6350">
                      <a:solidFill>
                        <a:srgbClr val="7BA9B8"/>
                      </a:solidFill>
                      <a:prstDash val="solid"/>
                    </a:lnR>
                    <a:lnT w="6350">
                      <a:solidFill>
                        <a:srgbClr val="7BA9B8"/>
                      </a:solidFill>
                      <a:prstDash val="solid"/>
                    </a:lnT>
                    <a:lnB w="6350">
                      <a:solidFill>
                        <a:srgbClr val="7BA9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1600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CARTA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75705" y="559968"/>
            <a:ext cx="5568950" cy="5636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IMPEDISCE</a:t>
            </a:r>
            <a:r>
              <a:rPr dirty="0" sz="13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L’INSERIMENTO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CARTE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CREDITO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CON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dirty="0" sz="1300" spc="1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70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114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SCADENZA</a:t>
            </a:r>
            <a:r>
              <a:rPr dirty="0" sz="1300" spc="1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PRECEDENTE</a:t>
            </a:r>
            <a:r>
              <a:rPr dirty="0" sz="1300" spc="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ALLA</a:t>
            </a:r>
            <a:r>
              <a:rPr dirty="0" sz="1300" spc="1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dirty="0" sz="1300" spc="1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ODIERNA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20">
                <a:latin typeface="Verdana"/>
                <a:cs typeface="Verdana"/>
              </a:rPr>
              <a:t>Carta</a:t>
            </a:r>
            <a:endParaRPr sz="1300">
              <a:latin typeface="Verdana"/>
              <a:cs typeface="Verdana"/>
            </a:endParaRPr>
          </a:p>
          <a:p>
            <a:pPr marL="12700" marR="2636520">
              <a:lnSpc>
                <a:spcPts val="2710"/>
              </a:lnSpc>
              <a:spcBef>
                <a:spcPts val="28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update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Pagamento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 marR="3582670">
              <a:lnSpc>
                <a:spcPct val="173800"/>
              </a:lnSpc>
            </a:pPr>
            <a:r>
              <a:rPr dirty="0" sz="1300" spc="-60">
                <a:latin typeface="Verdana"/>
                <a:cs typeface="Verdana"/>
              </a:rPr>
              <a:t>Carta_Scaduta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exception;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90500" marR="2524125" indent="-178435">
              <a:lnSpc>
                <a:spcPct val="173800"/>
              </a:lnSpc>
              <a:spcBef>
                <a:spcPts val="1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:new.Data_Scad_Cart&lt;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SYSDATE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Carta_Scaduta;</a:t>
            </a:r>
            <a:endParaRPr sz="1300">
              <a:latin typeface="Verdana"/>
              <a:cs typeface="Verdana"/>
            </a:endParaRPr>
          </a:p>
          <a:p>
            <a:pPr marL="12700" marR="4803140">
              <a:lnSpc>
                <a:spcPts val="2720"/>
              </a:lnSpc>
              <a:spcBef>
                <a:spcPts val="27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if;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 marR="3288665">
              <a:lnSpc>
                <a:spcPts val="2710"/>
              </a:lnSpc>
              <a:spcBef>
                <a:spcPts val="1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NO_DATA_FOUND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null;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Carta_Scaduta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90500">
              <a:lnSpc>
                <a:spcPct val="100000"/>
              </a:lnSpc>
              <a:spcBef>
                <a:spcPts val="1155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30">
                <a:latin typeface="Verdana"/>
                <a:cs typeface="Verdana"/>
              </a:rPr>
              <a:t>20004,</a:t>
            </a:r>
            <a:r>
              <a:rPr dirty="0" sz="1300" spc="9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'Carta</a:t>
            </a:r>
            <a:r>
              <a:rPr dirty="0" sz="1300" spc="1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scaduta');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512" y="2185416"/>
            <a:ext cx="4674108" cy="31196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479" y="287528"/>
            <a:ext cx="29997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LAVORATORI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3636" y="925779"/>
            <a:ext cx="6141720" cy="559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485"/>
              </a:lnSpc>
              <a:spcBef>
                <a:spcPts val="95"/>
              </a:spcBef>
            </a:pPr>
            <a:r>
              <a:rPr dirty="0" sz="1300" spc="-120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NON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PERMETTE</a:t>
            </a:r>
            <a:r>
              <a:rPr dirty="0" sz="13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L’INSERIMENTO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95" b="1">
                <a:solidFill>
                  <a:srgbClr val="FF0000"/>
                </a:solidFill>
                <a:latin typeface="Tahoma"/>
                <a:cs typeface="Tahoma"/>
              </a:rPr>
              <a:t>PIU’</a:t>
            </a:r>
            <a:r>
              <a:rPr dirty="0" sz="13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70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4</a:t>
            </a:r>
            <a:r>
              <a:rPr dirty="0" sz="13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LAVORATORI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485"/>
              </a:lnSpc>
            </a:pP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OGNI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VOLO</a:t>
            </a:r>
            <a:endParaRPr sz="1300">
              <a:latin typeface="Tahoma"/>
              <a:cs typeface="Tahoma"/>
            </a:endParaRPr>
          </a:p>
          <a:p>
            <a:pPr marL="12700" marR="3441700">
              <a:lnSpc>
                <a:spcPct val="153800"/>
              </a:lnSpc>
              <a:spcBef>
                <a:spcPts val="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50">
                <a:latin typeface="Verdana"/>
                <a:cs typeface="Verdana"/>
              </a:rPr>
              <a:t>Lavoratori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PersonaleBordo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 sz="1300" spc="-50">
                <a:latin typeface="Verdana"/>
                <a:cs typeface="Verdana"/>
              </a:rPr>
              <a:t>Contatore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number(1,0);</a:t>
            </a:r>
            <a:endParaRPr sz="1300">
              <a:latin typeface="Verdana"/>
              <a:cs typeface="Verdana"/>
            </a:endParaRPr>
          </a:p>
          <a:p>
            <a:pPr marL="12700" marR="3966845">
              <a:lnSpc>
                <a:spcPct val="153800"/>
              </a:lnSpc>
              <a:spcBef>
                <a:spcPts val="10"/>
              </a:spcBef>
            </a:pPr>
            <a:r>
              <a:rPr dirty="0" sz="1300" spc="-75">
                <a:latin typeface="Verdana"/>
                <a:cs typeface="Verdana"/>
              </a:rPr>
              <a:t>Troppi_Lavoratori</a:t>
            </a:r>
            <a:r>
              <a:rPr dirty="0" sz="1300" spc="-3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exception;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dirty="0" sz="1300" spc="-110">
                <a:latin typeface="Verdana"/>
                <a:cs typeface="Verdana"/>
              </a:rPr>
              <a:t>(*)</a:t>
            </a:r>
            <a:r>
              <a:rPr dirty="0" sz="1300" spc="-5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Contatore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PersonaleBordo</a:t>
            </a:r>
            <a:endParaRPr sz="1300">
              <a:latin typeface="Verdana"/>
              <a:cs typeface="Verdana"/>
            </a:endParaRPr>
          </a:p>
          <a:p>
            <a:pPr marL="12700" marR="4098290">
              <a:lnSpc>
                <a:spcPct val="153800"/>
              </a:lnSpc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25">
                <a:latin typeface="Verdana"/>
                <a:cs typeface="Verdana"/>
              </a:rPr>
              <a:t>Cod_V=:new.Cod_V;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Contatore&gt;4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 marR="4343400">
              <a:lnSpc>
                <a:spcPct val="154000"/>
              </a:lnSpc>
              <a:spcBef>
                <a:spcPts val="10"/>
              </a:spcBef>
            </a:pP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Troppi_Lavoratori;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25">
                <a:latin typeface="Verdana"/>
                <a:cs typeface="Verdana"/>
              </a:rPr>
              <a:t>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Troppi_Lavoratori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45">
                <a:latin typeface="Verdana"/>
                <a:cs typeface="Verdana"/>
              </a:rPr>
              <a:t>20005,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'Ci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sono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troppi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lavoratori');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1880616"/>
            <a:ext cx="4681728" cy="312572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4946" y="472185"/>
            <a:ext cx="20612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VENDITA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10859" y="1110742"/>
            <a:ext cx="5558790" cy="55918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275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IMPEDISCE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LA 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VENDITA</a:t>
            </a:r>
            <a:r>
              <a:rPr dirty="0" sz="13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70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95" b="1">
                <a:solidFill>
                  <a:srgbClr val="FF0000"/>
                </a:solidFill>
                <a:latin typeface="Tahoma"/>
                <a:cs typeface="Tahoma"/>
              </a:rPr>
              <a:t>PIU’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BIGLIETTI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LO 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VOLO</a:t>
            </a:r>
            <a:endParaRPr sz="1300">
              <a:latin typeface="Tahoma"/>
              <a:cs typeface="Tahoma"/>
            </a:endParaRPr>
          </a:p>
          <a:p>
            <a:pPr marL="12700" marR="3056890">
              <a:lnSpc>
                <a:spcPts val="2400"/>
              </a:lnSpc>
              <a:spcBef>
                <a:spcPts val="204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60">
                <a:latin typeface="Verdana"/>
                <a:cs typeface="Verdana"/>
              </a:rPr>
              <a:t>Vendita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Biglietto</a:t>
            </a:r>
            <a:endParaRPr sz="1300">
              <a:latin typeface="Verdana"/>
              <a:cs typeface="Verdana"/>
            </a:endParaRPr>
          </a:p>
          <a:p>
            <a:pPr marL="12700" marR="4575810">
              <a:lnSpc>
                <a:spcPts val="2400"/>
              </a:lnSpc>
              <a:spcBef>
                <a:spcPts val="15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row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70">
                <a:latin typeface="Verdana"/>
                <a:cs typeface="Verdana"/>
              </a:rPr>
              <a:t>Biglietti</a:t>
            </a:r>
            <a:r>
              <a:rPr dirty="0" sz="1300" spc="-35">
                <a:latin typeface="Verdana"/>
                <a:cs typeface="Verdana"/>
              </a:rPr>
              <a:t> number(3,0);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75">
                <a:latin typeface="Verdana"/>
                <a:cs typeface="Verdana"/>
              </a:rPr>
              <a:t>Tutto_Esaurito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exception;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 marR="3475990">
              <a:lnSpc>
                <a:spcPts val="2410"/>
              </a:lnSpc>
              <a:spcBef>
                <a:spcPts val="21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dirty="0" sz="1300" spc="-110">
                <a:latin typeface="Verdana"/>
                <a:cs typeface="Verdana"/>
              </a:rPr>
              <a:t>(*)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Biglietti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Biglietto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Cod_V=:new.Cod_V;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Biglietti&gt;99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 marR="3984625">
              <a:lnSpc>
                <a:spcPct val="153800"/>
              </a:lnSpc>
              <a:spcBef>
                <a:spcPts val="15"/>
              </a:spcBef>
            </a:pP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Tutto_Esaurito;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25">
                <a:latin typeface="Verdana"/>
                <a:cs typeface="Verdana"/>
              </a:rPr>
              <a:t>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 </a:t>
            </a:r>
            <a:r>
              <a:rPr dirty="0" sz="1300" spc="-75">
                <a:latin typeface="Verdana"/>
                <a:cs typeface="Verdana"/>
              </a:rPr>
              <a:t>Tutto_Esaurito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 marR="1420495">
              <a:lnSpc>
                <a:spcPct val="153800"/>
              </a:lnSpc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70">
                <a:latin typeface="Verdana"/>
                <a:cs typeface="Verdana"/>
              </a:rPr>
              <a:t>20007,</a:t>
            </a:r>
            <a:r>
              <a:rPr dirty="0" sz="1300" spc="10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'Biglietti</a:t>
            </a:r>
            <a:r>
              <a:rPr dirty="0" sz="1300" spc="7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finiti');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8" y="1880616"/>
            <a:ext cx="4681728" cy="312572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138" y="414604"/>
            <a:ext cx="514731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BAGAGLI_A_PERSONA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3636" y="974877"/>
            <a:ext cx="4905375" cy="552069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95" b="1">
                <a:solidFill>
                  <a:srgbClr val="FF0000"/>
                </a:solidFill>
                <a:latin typeface="Tahoma"/>
                <a:cs typeface="Tahoma"/>
              </a:rPr>
              <a:t>LIMITA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NUMERO</a:t>
            </a:r>
            <a:r>
              <a:rPr dirty="0" sz="13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65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BAGAGLI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 PERSONA</a:t>
            </a:r>
            <a:r>
              <a:rPr dirty="0" sz="1300" spc="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13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50" b="1">
                <a:solidFill>
                  <a:srgbClr val="FF0000"/>
                </a:solidFill>
                <a:latin typeface="Tahoma"/>
                <a:cs typeface="Tahoma"/>
              </a:rPr>
              <a:t>2</a:t>
            </a:r>
            <a:endParaRPr sz="1300">
              <a:latin typeface="Tahoma"/>
              <a:cs typeface="Tahoma"/>
            </a:endParaRPr>
          </a:p>
          <a:p>
            <a:pPr marL="12700" marR="1520190">
              <a:lnSpc>
                <a:spcPct val="153800"/>
              </a:lnSpc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65">
                <a:latin typeface="Verdana"/>
                <a:cs typeface="Verdana"/>
              </a:rPr>
              <a:t>Bagagli_A_Persona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HaBagaglio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60">
                <a:latin typeface="Verdana"/>
                <a:cs typeface="Verdana"/>
              </a:rPr>
              <a:t>Bagagli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number(1,0);</a:t>
            </a:r>
            <a:endParaRPr sz="1300">
              <a:latin typeface="Verdana"/>
              <a:cs typeface="Verdana"/>
            </a:endParaRPr>
          </a:p>
          <a:p>
            <a:pPr marL="12700" marR="3593465">
              <a:lnSpc>
                <a:spcPct val="153800"/>
              </a:lnSpc>
              <a:spcBef>
                <a:spcPts val="10"/>
              </a:spcBef>
            </a:pPr>
            <a:r>
              <a:rPr dirty="0" sz="1300" spc="-70">
                <a:latin typeface="Verdana"/>
                <a:cs typeface="Verdana"/>
              </a:rPr>
              <a:t>Limite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exception;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 marR="2820035">
              <a:lnSpc>
                <a:spcPts val="2410"/>
              </a:lnSpc>
              <a:spcBef>
                <a:spcPts val="21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dirty="0" sz="1300" spc="-110">
                <a:latin typeface="Verdana"/>
                <a:cs typeface="Verdana"/>
              </a:rPr>
              <a:t>(*)</a:t>
            </a:r>
            <a:r>
              <a:rPr dirty="0" sz="1300" spc="-50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Bagagli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HaBagaglio</a:t>
            </a:r>
            <a:endParaRPr sz="1300">
              <a:latin typeface="Verdana"/>
              <a:cs typeface="Verdana"/>
            </a:endParaRPr>
          </a:p>
          <a:p>
            <a:pPr marL="12700" marR="3412490">
              <a:lnSpc>
                <a:spcPts val="2400"/>
              </a:lnSpc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CF=:new.CF;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Bagagli&gt;2</a:t>
            </a:r>
            <a:r>
              <a:rPr dirty="0" sz="1300" spc="-7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Limite;</a:t>
            </a:r>
            <a:endParaRPr sz="1300">
              <a:latin typeface="Verdana"/>
              <a:cs typeface="Verdana"/>
            </a:endParaRPr>
          </a:p>
          <a:p>
            <a:pPr marL="12700" marR="4139565">
              <a:lnSpc>
                <a:spcPct val="153800"/>
              </a:lnSpc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if;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Limite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ts val="2400"/>
              </a:lnSpc>
              <a:spcBef>
                <a:spcPts val="100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30">
                <a:latin typeface="Verdana"/>
                <a:cs typeface="Verdana"/>
              </a:rPr>
              <a:t>20008,</a:t>
            </a:r>
            <a:r>
              <a:rPr dirty="0" sz="1300" spc="25">
                <a:latin typeface="Verdana"/>
                <a:cs typeface="Verdana"/>
              </a:rPr>
              <a:t> </a:t>
            </a:r>
            <a:r>
              <a:rPr dirty="0" sz="1300" spc="-135">
                <a:latin typeface="Verdana"/>
                <a:cs typeface="Verdana"/>
              </a:rPr>
              <a:t>'Il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bagaglio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rimane</a:t>
            </a:r>
            <a:r>
              <a:rPr dirty="0" sz="1300" spc="-4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qua');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2125979"/>
            <a:ext cx="4681728" cy="263347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93521" y="499617"/>
            <a:ext cx="32575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70" b="1">
                <a:latin typeface="Tahoma"/>
                <a:cs typeface="Tahoma"/>
              </a:rPr>
              <a:t>VOLI_INSIEME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590413" y="289941"/>
            <a:ext cx="5799455" cy="607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EVITA</a:t>
            </a:r>
            <a:r>
              <a:rPr dirty="0" sz="1300" spc="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DUE</a:t>
            </a:r>
            <a:r>
              <a:rPr dirty="0" sz="13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AEREI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 PARTANO</a:t>
            </a:r>
            <a:r>
              <a:rPr dirty="0" sz="13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NELLO</a:t>
            </a:r>
            <a:r>
              <a:rPr dirty="0" sz="1300" spc="-7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ISTANTE</a:t>
            </a:r>
            <a:endParaRPr sz="1300">
              <a:latin typeface="Tahoma"/>
              <a:cs typeface="Tahoma"/>
            </a:endParaRPr>
          </a:p>
          <a:p>
            <a:pPr marL="12700" marR="2940050">
              <a:lnSpc>
                <a:spcPct val="163800"/>
              </a:lnSpc>
              <a:spcBef>
                <a:spcPts val="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Voli_Insieme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update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 </a:t>
            </a:r>
            <a:r>
              <a:rPr dirty="0" sz="1300" spc="-20">
                <a:latin typeface="Verdana"/>
                <a:cs typeface="Verdana"/>
              </a:rPr>
              <a:t>Volo</a:t>
            </a:r>
            <a:endParaRPr sz="1300">
              <a:latin typeface="Verdana"/>
              <a:cs typeface="Verdana"/>
            </a:endParaRPr>
          </a:p>
          <a:p>
            <a:pPr marL="12700" marR="4816475">
              <a:lnSpc>
                <a:spcPct val="163800"/>
              </a:lnSpc>
              <a:spcBef>
                <a:spcPts val="10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row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 marR="3679825">
              <a:lnSpc>
                <a:spcPts val="2570"/>
              </a:lnSpc>
              <a:spcBef>
                <a:spcPts val="244"/>
              </a:spcBef>
            </a:pPr>
            <a:r>
              <a:rPr dirty="0" sz="1300" spc="-55">
                <a:latin typeface="Verdana"/>
                <a:cs typeface="Verdana"/>
              </a:rPr>
              <a:t>Partenza </a:t>
            </a:r>
            <a:r>
              <a:rPr dirty="0" sz="1300" spc="-105">
                <a:latin typeface="Verdana"/>
                <a:cs typeface="Verdana"/>
              </a:rPr>
              <a:t>Volo.Cod_V%type; </a:t>
            </a:r>
            <a:r>
              <a:rPr dirty="0" sz="1300" spc="-50">
                <a:latin typeface="Verdana"/>
                <a:cs typeface="Verdana"/>
              </a:rPr>
              <a:t>NonPartire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exception;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 marR="3712210">
              <a:lnSpc>
                <a:spcPts val="2570"/>
              </a:lnSpc>
              <a:spcBef>
                <a:spcPts val="240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Cod_V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Partenza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Volo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Ora_Part_Eff=:new.Ora_Part_Eff</a:t>
            </a:r>
            <a:endParaRPr sz="1300">
              <a:latin typeface="Verdana"/>
              <a:cs typeface="Verdana"/>
            </a:endParaRPr>
          </a:p>
          <a:p>
            <a:pPr marL="12700" marR="4507230">
              <a:lnSpc>
                <a:spcPts val="2570"/>
              </a:lnSpc>
              <a:spcBef>
                <a:spcPts val="240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rownum</a:t>
            </a:r>
            <a:r>
              <a:rPr dirty="0" sz="1300" spc="-60">
                <a:latin typeface="Verdana"/>
                <a:cs typeface="Verdana"/>
              </a:rPr>
              <a:t>=1;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NonPartire;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90500" marR="3519804" indent="-178435">
              <a:lnSpc>
                <a:spcPts val="2570"/>
              </a:lnSpc>
              <a:spcBef>
                <a:spcPts val="244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NO_DATA_FOUND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null;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NonPartire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55">
                <a:latin typeface="Verdana"/>
                <a:cs typeface="Verdana"/>
              </a:rPr>
              <a:t>RAISE_APPLICATION_ERROR(-</a:t>
            </a:r>
            <a:r>
              <a:rPr dirty="0" sz="1300" spc="-30">
                <a:latin typeface="Verdana"/>
                <a:cs typeface="Verdana"/>
              </a:rPr>
              <a:t>20009,</a:t>
            </a:r>
            <a:r>
              <a:rPr dirty="0" sz="1300" spc="-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'Aspetta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e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poi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vai');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324100"/>
            <a:ext cx="4503420" cy="398525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5876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POSTOMIO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15761" y="304037"/>
            <a:ext cx="5592445" cy="620331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275"/>
              </a:spcBef>
            </a:pPr>
            <a:r>
              <a:rPr dirty="0" sz="1300" spc="-12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EVITA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L’ASSEGNAZIONE</a:t>
            </a:r>
            <a:r>
              <a:rPr dirty="0" sz="13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DELLO</a:t>
            </a:r>
            <a:r>
              <a:rPr dirty="0" sz="13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POSTO</a:t>
            </a:r>
            <a:r>
              <a:rPr dirty="0" sz="1300" spc="-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SULLO 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AEREO</a:t>
            </a:r>
            <a:r>
              <a:rPr dirty="0" sz="13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13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DUE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PASSEGGERI</a:t>
            </a:r>
            <a:r>
              <a:rPr dirty="0" sz="1300" spc="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DIVERSI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10">
                <a:latin typeface="Verdana"/>
                <a:cs typeface="Verdana"/>
              </a:rPr>
              <a:t>PostoMio</a:t>
            </a:r>
            <a:endParaRPr sz="1300">
              <a:latin typeface="Verdana"/>
              <a:cs typeface="Verdana"/>
            </a:endParaRPr>
          </a:p>
          <a:p>
            <a:pPr marL="12700" marR="2477135">
              <a:lnSpc>
                <a:spcPts val="2410"/>
              </a:lnSpc>
              <a:spcBef>
                <a:spcPts val="21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update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CartaImbarco </a:t>
            </a: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25">
                <a:latin typeface="Verdana"/>
                <a:cs typeface="Verdana"/>
              </a:rPr>
              <a:t>Posto</a:t>
            </a:r>
            <a:r>
              <a:rPr dirty="0" sz="1300" spc="-8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CartaImbarco.N_Posto%type;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300" spc="-65">
                <a:latin typeface="Verdana"/>
                <a:cs typeface="Verdana"/>
              </a:rPr>
              <a:t>NonPermetterti</a:t>
            </a:r>
            <a:r>
              <a:rPr dirty="0" sz="1300" spc="-1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exception;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 marR="3610610">
              <a:lnSpc>
                <a:spcPts val="2410"/>
              </a:lnSpc>
              <a:spcBef>
                <a:spcPts val="215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N_Posto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Posto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CartaImbarco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Cod_V=:new.Cod_V;</a:t>
            </a:r>
            <a:endParaRPr sz="1300">
              <a:latin typeface="Verdana"/>
              <a:cs typeface="Verdana"/>
            </a:endParaRPr>
          </a:p>
          <a:p>
            <a:pPr marL="12700" marR="3492500">
              <a:lnSpc>
                <a:spcPts val="2410"/>
              </a:lnSpc>
              <a:spcBef>
                <a:spcPts val="21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Posto=:new.N_Posto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NonPermetterti;</a:t>
            </a:r>
            <a:endParaRPr sz="1300">
              <a:latin typeface="Verdana"/>
              <a:cs typeface="Verdana"/>
            </a:endParaRPr>
          </a:p>
          <a:p>
            <a:pPr marL="12700" marR="4826635">
              <a:lnSpc>
                <a:spcPts val="2400"/>
              </a:lnSpc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if;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 marR="3312795">
              <a:lnSpc>
                <a:spcPts val="2400"/>
              </a:lnSpc>
              <a:spcBef>
                <a:spcPts val="15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NO_DATA_FOUND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null;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NonPermetterti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95">
                <a:latin typeface="Verdana"/>
                <a:cs typeface="Verdana"/>
              </a:rPr>
              <a:t>20010,</a:t>
            </a:r>
            <a:r>
              <a:rPr dirty="0" sz="1300" spc="20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'Questo</a:t>
            </a:r>
            <a:r>
              <a:rPr dirty="0" sz="1300" spc="-1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è</a:t>
            </a:r>
            <a:r>
              <a:rPr dirty="0" sz="1300" spc="-3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il</a:t>
            </a:r>
            <a:r>
              <a:rPr dirty="0" sz="1300" spc="-4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mio</a:t>
            </a:r>
            <a:r>
              <a:rPr dirty="0" sz="1300" spc="-2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posto');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04" y="2229611"/>
            <a:ext cx="4674108" cy="311962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3551" y="264617"/>
            <a:ext cx="24923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ACQUISTO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3636" y="1000709"/>
            <a:ext cx="5864860" cy="559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485"/>
              </a:lnSpc>
              <a:spcBef>
                <a:spcPts val="95"/>
              </a:spcBef>
            </a:pPr>
            <a:r>
              <a:rPr dirty="0" sz="1300" spc="-120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TRIGGER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30" b="1">
                <a:solidFill>
                  <a:srgbClr val="FF0000"/>
                </a:solidFill>
                <a:latin typeface="Tahoma"/>
                <a:cs typeface="Tahoma"/>
              </a:rPr>
              <a:t>EVITA</a:t>
            </a:r>
            <a:r>
              <a:rPr dirty="0" sz="1300" spc="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3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dirty="0" sz="1300" spc="-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BIGLIETTO</a:t>
            </a:r>
            <a:r>
              <a:rPr dirty="0" sz="13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45" b="1">
                <a:solidFill>
                  <a:srgbClr val="FF0000"/>
                </a:solidFill>
                <a:latin typeface="Tahoma"/>
                <a:cs typeface="Tahoma"/>
              </a:rPr>
              <a:t>SIA</a:t>
            </a:r>
            <a:r>
              <a:rPr dirty="0" sz="13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COMPRATO</a:t>
            </a:r>
            <a:r>
              <a:rPr dirty="0" sz="1300" spc="-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DA</a:t>
            </a:r>
            <a:r>
              <a:rPr dirty="0" sz="13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25" b="1">
                <a:solidFill>
                  <a:srgbClr val="FF0000"/>
                </a:solidFill>
                <a:latin typeface="Tahoma"/>
                <a:cs typeface="Tahoma"/>
              </a:rPr>
              <a:t>DUE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485"/>
              </a:lnSpc>
            </a:pP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PERSONE</a:t>
            </a:r>
            <a:r>
              <a:rPr dirty="0" sz="1300" spc="7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Tahoma"/>
                <a:cs typeface="Tahoma"/>
              </a:rPr>
              <a:t>NELLO</a:t>
            </a:r>
            <a:r>
              <a:rPr dirty="0" sz="13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55" b="1">
                <a:solidFill>
                  <a:srgbClr val="FF0000"/>
                </a:solidFill>
                <a:latin typeface="Tahoma"/>
                <a:cs typeface="Tahoma"/>
              </a:rPr>
              <a:t>STESSO</a:t>
            </a:r>
            <a:r>
              <a:rPr dirty="0" sz="13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Tahoma"/>
                <a:cs typeface="Tahoma"/>
              </a:rPr>
              <a:t>ISTANTE</a:t>
            </a:r>
            <a:endParaRPr sz="1300">
              <a:latin typeface="Tahoma"/>
              <a:cs typeface="Tahoma"/>
            </a:endParaRPr>
          </a:p>
          <a:p>
            <a:pPr marL="12700" marR="3264535">
              <a:lnSpc>
                <a:spcPct val="153800"/>
              </a:lnSpc>
              <a:spcBef>
                <a:spcPts val="5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trigger </a:t>
            </a:r>
            <a:r>
              <a:rPr dirty="0" sz="1300" spc="-30">
                <a:latin typeface="Verdana"/>
                <a:cs typeface="Verdana"/>
              </a:rPr>
              <a:t>Acquisto </a:t>
            </a: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before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insert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ERiferito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4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row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declare</a:t>
            </a:r>
            <a:endParaRPr sz="1300">
              <a:latin typeface="Verdana"/>
              <a:cs typeface="Verdana"/>
            </a:endParaRPr>
          </a:p>
          <a:p>
            <a:pPr marL="12700" marR="4387850">
              <a:lnSpc>
                <a:spcPts val="2410"/>
              </a:lnSpc>
              <a:spcBef>
                <a:spcPts val="215"/>
              </a:spcBef>
            </a:pPr>
            <a:r>
              <a:rPr dirty="0" sz="1300" spc="-50">
                <a:latin typeface="Verdana"/>
                <a:cs typeface="Verdana"/>
              </a:rPr>
              <a:t>DataAcquisto </a:t>
            </a:r>
            <a:r>
              <a:rPr dirty="0" sz="1300" spc="-95">
                <a:latin typeface="Verdana"/>
                <a:cs typeface="Verdana"/>
              </a:rPr>
              <a:t>date; </a:t>
            </a:r>
            <a:r>
              <a:rPr dirty="0" sz="1300" spc="-35">
                <a:latin typeface="Verdana"/>
                <a:cs typeface="Verdana"/>
              </a:rPr>
              <a:t>Mio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exception;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begin</a:t>
            </a:r>
            <a:endParaRPr sz="1300">
              <a:latin typeface="Verdana"/>
              <a:cs typeface="Verdana"/>
            </a:endParaRPr>
          </a:p>
          <a:p>
            <a:pPr marL="12700" marR="3205480">
              <a:lnSpc>
                <a:spcPts val="2410"/>
              </a:lnSpc>
              <a:spcBef>
                <a:spcPts val="210"/>
              </a:spcBef>
            </a:pPr>
            <a:r>
              <a:rPr dirty="0" sz="13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3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Data_Pag</a:t>
            </a:r>
            <a:r>
              <a:rPr dirty="0" sz="1300" spc="-65"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into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DataAcquisto 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3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ERiferito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300" spc="-65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Cod_B=:new.Cod_B;</a:t>
            </a:r>
            <a:endParaRPr sz="1300">
              <a:latin typeface="Verdana"/>
              <a:cs typeface="Verdana"/>
            </a:endParaRPr>
          </a:p>
          <a:p>
            <a:pPr marL="12700" marR="3084830">
              <a:lnSpc>
                <a:spcPts val="2410"/>
              </a:lnSpc>
              <a:spcBef>
                <a:spcPts val="210"/>
              </a:spcBef>
            </a:pPr>
            <a:r>
              <a:rPr dirty="0" sz="1300" spc="-50">
                <a:solidFill>
                  <a:srgbClr val="001F5F"/>
                </a:solidFill>
                <a:latin typeface="Verdana"/>
                <a:cs typeface="Verdana"/>
              </a:rPr>
              <a:t>if</a:t>
            </a:r>
            <a:r>
              <a:rPr dirty="0" sz="13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latin typeface="Verdana"/>
                <a:cs typeface="Verdana"/>
              </a:rPr>
              <a:t>DataAcquisto=:new.Data_Pag</a:t>
            </a:r>
            <a:r>
              <a:rPr dirty="0" sz="1300" spc="35"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001F5F"/>
                </a:solidFill>
                <a:latin typeface="Verdana"/>
                <a:cs typeface="Verdana"/>
              </a:rPr>
              <a:t>then </a:t>
            </a:r>
            <a:r>
              <a:rPr dirty="0" sz="1300" spc="-55">
                <a:solidFill>
                  <a:srgbClr val="001F5F"/>
                </a:solidFill>
                <a:latin typeface="Verdana"/>
                <a:cs typeface="Verdana"/>
              </a:rPr>
              <a:t>raise</a:t>
            </a:r>
            <a:r>
              <a:rPr dirty="0" sz="13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Mio;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60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dirty="0" sz="13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Verdana"/>
                <a:cs typeface="Verdana"/>
              </a:rPr>
              <a:t>if;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 sz="1300" spc="-10">
                <a:solidFill>
                  <a:srgbClr val="001F5F"/>
                </a:solidFill>
                <a:latin typeface="Verdana"/>
                <a:cs typeface="Verdana"/>
              </a:rPr>
              <a:t>exception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300" spc="-75">
                <a:solidFill>
                  <a:srgbClr val="001F5F"/>
                </a:solidFill>
                <a:latin typeface="Verdana"/>
                <a:cs typeface="Verdana"/>
              </a:rPr>
              <a:t>when</a:t>
            </a:r>
            <a:r>
              <a:rPr dirty="0" sz="13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latin typeface="Verdana"/>
                <a:cs typeface="Verdana"/>
              </a:rPr>
              <a:t>Mio</a:t>
            </a:r>
            <a:r>
              <a:rPr dirty="0" sz="1300" spc="-80"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then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60">
                <a:latin typeface="Verdana"/>
                <a:cs typeface="Verdana"/>
              </a:rPr>
              <a:t>RAISE_APPLICATION_ERROR(-</a:t>
            </a:r>
            <a:r>
              <a:rPr dirty="0" sz="1300" spc="-150">
                <a:latin typeface="Verdana"/>
                <a:cs typeface="Verdana"/>
              </a:rPr>
              <a:t>20011,</a:t>
            </a:r>
            <a:r>
              <a:rPr dirty="0" sz="1300" spc="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'Comprato</a:t>
            </a:r>
            <a:r>
              <a:rPr dirty="0" sz="1300" spc="4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prima</a:t>
            </a:r>
            <a:r>
              <a:rPr dirty="0" sz="1300" spc="10">
                <a:latin typeface="Verdana"/>
                <a:cs typeface="Verdana"/>
              </a:rPr>
              <a:t> </a:t>
            </a:r>
            <a:r>
              <a:rPr dirty="0" sz="1300" spc="-10">
                <a:latin typeface="Verdana"/>
                <a:cs typeface="Verdana"/>
              </a:rPr>
              <a:t>io');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 spc="-20">
                <a:solidFill>
                  <a:srgbClr val="001F5F"/>
                </a:solidFill>
                <a:latin typeface="Verdana"/>
                <a:cs typeface="Verdana"/>
              </a:rPr>
              <a:t>end;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1880616"/>
            <a:ext cx="4681728" cy="312572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3399790" cy="10687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dirty="0" sz="3600" spc="60" b="1">
                <a:latin typeface="Tahoma"/>
                <a:cs typeface="Tahoma"/>
              </a:rPr>
              <a:t>PROCEDURE</a:t>
            </a:r>
            <a:r>
              <a:rPr dirty="0" sz="3600" spc="-160" b="1">
                <a:latin typeface="Tahoma"/>
                <a:cs typeface="Tahoma"/>
              </a:rPr>
              <a:t> </a:t>
            </a:r>
            <a:r>
              <a:rPr dirty="0" sz="3600" spc="125" b="1">
                <a:latin typeface="Tahoma"/>
                <a:cs typeface="Tahoma"/>
              </a:rPr>
              <a:t>E </a:t>
            </a:r>
            <a:r>
              <a:rPr dirty="0" sz="3600" spc="-25" b="1">
                <a:latin typeface="Tahoma"/>
                <a:cs typeface="Tahoma"/>
              </a:rPr>
              <a:t>FUNZIONI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55538" y="4849555"/>
            <a:ext cx="5625465" cy="166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dirty="0" sz="1400">
                <a:latin typeface="Verdana"/>
                <a:cs typeface="Verdana"/>
              </a:rPr>
              <a:t>LE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PROCEDURE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LE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FUNZIONI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SEMPLIFICANO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LE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OPERAZIONI </a:t>
            </a:r>
            <a:r>
              <a:rPr dirty="0" sz="1400" spc="-45">
                <a:latin typeface="Verdana"/>
                <a:cs typeface="Verdana"/>
              </a:rPr>
              <a:t>DEGLI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UTENTI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SONO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IMPLEMENTABILI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QUANDO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CI </a:t>
            </a:r>
            <a:r>
              <a:rPr dirty="0" sz="1400">
                <a:latin typeface="Verdana"/>
                <a:cs typeface="Verdana"/>
              </a:rPr>
              <a:t>SONO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PIU’ </a:t>
            </a:r>
            <a:r>
              <a:rPr dirty="0" sz="1400">
                <a:latin typeface="Verdana"/>
                <a:cs typeface="Verdana"/>
              </a:rPr>
              <a:t>CONTROLLI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DA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EFFETTUARE.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LE</a:t>
            </a:r>
            <a:r>
              <a:rPr dirty="0" sz="1400" spc="15">
                <a:latin typeface="Verdana"/>
                <a:cs typeface="Verdana"/>
              </a:rPr>
              <a:t> </a:t>
            </a:r>
            <a:r>
              <a:rPr dirty="0" sz="1400" b="1">
                <a:latin typeface="Tahoma"/>
                <a:cs typeface="Tahoma"/>
              </a:rPr>
              <a:t>PROCEDURE</a:t>
            </a:r>
            <a:r>
              <a:rPr dirty="0" sz="1400" spc="80" b="1">
                <a:latin typeface="Tahoma"/>
                <a:cs typeface="Tahoma"/>
              </a:rPr>
              <a:t> </a:t>
            </a:r>
            <a:r>
              <a:rPr dirty="0" sz="1400" spc="-20">
                <a:latin typeface="Verdana"/>
                <a:cs typeface="Verdana"/>
              </a:rPr>
              <a:t>SONO MEMORIZZATE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PERMANENTEMENTE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NEL</a:t>
            </a:r>
            <a:r>
              <a:rPr dirty="0" sz="1400" spc="2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DATABASE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</a:t>
            </a:r>
            <a:r>
              <a:rPr dirty="0" sz="1400" spc="40">
                <a:latin typeface="Verdana"/>
                <a:cs typeface="Verdana"/>
              </a:rPr>
              <a:t> </a:t>
            </a:r>
            <a:r>
              <a:rPr dirty="0" sz="1400" spc="-25" b="1">
                <a:latin typeface="Tahoma"/>
                <a:cs typeface="Tahoma"/>
              </a:rPr>
              <a:t>NON </a:t>
            </a:r>
            <a:r>
              <a:rPr dirty="0" sz="1400">
                <a:latin typeface="Verdana"/>
                <a:cs typeface="Verdana"/>
              </a:rPr>
              <a:t>HANNO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NECESSARIAMENTE</a:t>
            </a:r>
            <a:r>
              <a:rPr dirty="0" sz="1400" spc="-140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UN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VALORE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50">
                <a:latin typeface="Verdana"/>
                <a:cs typeface="Verdana"/>
              </a:rPr>
              <a:t>DI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OUTPUT.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LE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400" spc="-75" b="1">
                <a:latin typeface="Tahoma"/>
                <a:cs typeface="Tahoma"/>
              </a:rPr>
              <a:t>FUNZIONI</a:t>
            </a:r>
            <a:r>
              <a:rPr dirty="0" sz="1400" spc="-75">
                <a:latin typeface="Verdana"/>
                <a:cs typeface="Verdana"/>
              </a:rPr>
              <a:t>,</a:t>
            </a:r>
            <a:r>
              <a:rPr dirty="0" sz="1400" spc="-12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INVECE,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HANNO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NECESSARIAMENTE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UN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VALORE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DI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400" spc="-10" b="1">
                <a:latin typeface="Tahoma"/>
                <a:cs typeface="Tahoma"/>
              </a:rPr>
              <a:t>OUTPUT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1387" y="499617"/>
            <a:ext cx="53327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 b="1">
                <a:latin typeface="Tahoma"/>
                <a:cs typeface="Tahoma"/>
              </a:rPr>
              <a:t>AGGIORNAMENTOVOLI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6207" y="1133348"/>
            <a:ext cx="3038475" cy="2697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ahoma"/>
                <a:cs typeface="Tahoma"/>
              </a:rPr>
              <a:t>create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or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replace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procedure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dirty="0" sz="1300" spc="-40" b="1">
                <a:latin typeface="Tahoma"/>
                <a:cs typeface="Tahoma"/>
              </a:rPr>
              <a:t>AggiornamentoVoli</a:t>
            </a:r>
            <a:r>
              <a:rPr dirty="0" sz="1300" spc="6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(</a:t>
            </a:r>
            <a:endParaRPr sz="1300">
              <a:latin typeface="Tahoma"/>
              <a:cs typeface="Tahoma"/>
            </a:endParaRPr>
          </a:p>
          <a:p>
            <a:pPr marR="752475">
              <a:lnSpc>
                <a:spcPct val="163800"/>
              </a:lnSpc>
            </a:pPr>
            <a:r>
              <a:rPr dirty="0" sz="1300" spc="-80" b="1">
                <a:latin typeface="Tahoma"/>
                <a:cs typeface="Tahoma"/>
              </a:rPr>
              <a:t>IataN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60" b="1">
                <a:latin typeface="Tahoma"/>
                <a:cs typeface="Tahoma"/>
              </a:rPr>
              <a:t>Compagnia.Iata%type, </a:t>
            </a:r>
            <a:r>
              <a:rPr dirty="0" sz="1300" spc="-30" b="1">
                <a:latin typeface="Tahoma"/>
                <a:cs typeface="Tahoma"/>
              </a:rPr>
              <a:t>Cod_VN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Volo.Cod_V%type,</a:t>
            </a:r>
            <a:endParaRPr sz="1300">
              <a:latin typeface="Tahoma"/>
              <a:cs typeface="Tahoma"/>
            </a:endParaRPr>
          </a:p>
          <a:p>
            <a:pPr marR="857250">
              <a:lnSpc>
                <a:spcPct val="164200"/>
              </a:lnSpc>
              <a:spcBef>
                <a:spcPts val="10"/>
              </a:spcBef>
            </a:pPr>
            <a:r>
              <a:rPr dirty="0" sz="1300" spc="-75" b="1">
                <a:latin typeface="Tahoma"/>
                <a:cs typeface="Tahoma"/>
              </a:rPr>
              <a:t>Ora_Part_Eff</a:t>
            </a:r>
            <a:r>
              <a:rPr dirty="0" sz="1300" spc="-254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N</a:t>
            </a:r>
            <a:r>
              <a:rPr dirty="0" sz="1300" spc="31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date, </a:t>
            </a:r>
            <a:r>
              <a:rPr dirty="0" sz="1300" spc="-70" b="1">
                <a:latin typeface="Tahoma"/>
                <a:cs typeface="Tahoma"/>
              </a:rPr>
              <a:t>Ora_Arr_Eff</a:t>
            </a:r>
            <a:r>
              <a:rPr dirty="0" sz="1300" spc="-254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N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date,</a:t>
            </a:r>
            <a:r>
              <a:rPr dirty="0" sz="1300" spc="500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Icao_PN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65" b="1">
                <a:latin typeface="Tahoma"/>
                <a:cs typeface="Tahoma"/>
              </a:rPr>
              <a:t>Volo.Icao_P%type, Icao_AN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Volo.Icao_A%type,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r>
              <a:rPr dirty="0" sz="1300" spc="-75" b="1">
                <a:latin typeface="Tahoma"/>
                <a:cs typeface="Tahoma"/>
              </a:rPr>
              <a:t>Marca_ImmN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65" b="1">
                <a:latin typeface="Tahoma"/>
                <a:cs typeface="Tahoma"/>
              </a:rPr>
              <a:t>Aereo.Marca_Imm%type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6207" y="3931742"/>
            <a:ext cx="558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204" b="1">
                <a:latin typeface="Tahoma"/>
                <a:cs typeface="Tahoma"/>
              </a:rPr>
              <a:t>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6207" y="4258436"/>
            <a:ext cx="3025775" cy="217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latin typeface="Tahoma"/>
                <a:cs typeface="Tahoma"/>
              </a:rPr>
              <a:t>as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r>
              <a:rPr dirty="0" sz="1300" spc="-30" b="1">
                <a:latin typeface="Tahoma"/>
                <a:cs typeface="Tahoma"/>
              </a:rPr>
              <a:t>Peso_Aereo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number(4,0);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r>
              <a:rPr dirty="0" sz="1300" spc="-50" b="1">
                <a:latin typeface="Tahoma"/>
                <a:cs typeface="Tahoma"/>
              </a:rPr>
              <a:t>N_Posti_Occupati</a:t>
            </a:r>
            <a:r>
              <a:rPr dirty="0" sz="1300" spc="2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number(3,0);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r>
              <a:rPr dirty="0" sz="1300" spc="-10" b="1">
                <a:latin typeface="Tahoma"/>
                <a:cs typeface="Tahoma"/>
              </a:rPr>
              <a:t>NoAereo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exception;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dirty="0" sz="1300" spc="-10" b="1">
                <a:latin typeface="Tahoma"/>
                <a:cs typeface="Tahoma"/>
              </a:rPr>
              <a:t>begin</a:t>
            </a:r>
            <a:endParaRPr sz="1300">
              <a:latin typeface="Tahoma"/>
              <a:cs typeface="Tahoma"/>
            </a:endParaRPr>
          </a:p>
          <a:p>
            <a:pPr>
              <a:lnSpc>
                <a:spcPts val="2570"/>
              </a:lnSpc>
              <a:spcBef>
                <a:spcPts val="80"/>
              </a:spcBef>
            </a:pPr>
            <a:r>
              <a:rPr dirty="0" sz="1300" spc="-105" b="1">
                <a:latin typeface="Tahoma"/>
                <a:cs typeface="Tahoma"/>
              </a:rPr>
              <a:t>-</a:t>
            </a:r>
            <a:r>
              <a:rPr dirty="0" sz="1300" spc="-100" b="1">
                <a:latin typeface="Tahoma"/>
                <a:cs typeface="Tahoma"/>
              </a:rPr>
              <a:t>-</a:t>
            </a:r>
            <a:r>
              <a:rPr dirty="0" sz="1300" spc="-35" b="1">
                <a:latin typeface="Tahoma"/>
                <a:cs typeface="Tahoma"/>
              </a:rPr>
              <a:t>Aggiornamento</a:t>
            </a:r>
            <a:r>
              <a:rPr dirty="0" sz="1300" spc="10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ora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45" b="1">
                <a:latin typeface="Tahoma"/>
                <a:cs typeface="Tahoma"/>
              </a:rPr>
              <a:t>effettiva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del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volo </a:t>
            </a:r>
            <a:r>
              <a:rPr dirty="0" sz="1300" spc="-35" b="1">
                <a:latin typeface="Tahoma"/>
                <a:cs typeface="Tahoma"/>
              </a:rPr>
              <a:t>update </a:t>
            </a:r>
            <a:r>
              <a:rPr dirty="0" sz="1300" spc="-20" b="1">
                <a:latin typeface="Tahoma"/>
                <a:cs typeface="Tahoma"/>
              </a:rPr>
              <a:t>Volo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07865" y="1133348"/>
            <a:ext cx="3227705" cy="1848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ahoma"/>
                <a:cs typeface="Tahoma"/>
              </a:rPr>
              <a:t>set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60" b="1">
                <a:latin typeface="Tahoma"/>
                <a:cs typeface="Tahoma"/>
              </a:rPr>
              <a:t>Ora_Part_Eff</a:t>
            </a:r>
            <a:r>
              <a:rPr dirty="0" sz="1300" spc="55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Ora_Part_Eff</a:t>
            </a:r>
            <a:r>
              <a:rPr dirty="0" sz="1300" spc="-26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N,</a:t>
            </a:r>
            <a:endParaRPr sz="1300">
              <a:latin typeface="Tahoma"/>
              <a:cs typeface="Tahoma"/>
            </a:endParaRPr>
          </a:p>
          <a:p>
            <a:pPr marL="12700" marR="1017905">
              <a:lnSpc>
                <a:spcPct val="163800"/>
              </a:lnSpc>
            </a:pPr>
            <a:r>
              <a:rPr dirty="0" sz="1300" spc="-60" b="1">
                <a:latin typeface="Tahoma"/>
                <a:cs typeface="Tahoma"/>
              </a:rPr>
              <a:t>Ora_Arr_Eff</a:t>
            </a:r>
            <a:r>
              <a:rPr dirty="0" sz="1300" spc="70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Ora_Arr_Eff</a:t>
            </a:r>
            <a:r>
              <a:rPr dirty="0" sz="1300" spc="-26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N, </a:t>
            </a:r>
            <a:r>
              <a:rPr dirty="0" sz="1300" spc="-90" b="1">
                <a:latin typeface="Tahoma"/>
                <a:cs typeface="Tahoma"/>
              </a:rPr>
              <a:t>Icao_P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Icao_PN,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80" b="1">
                <a:latin typeface="Tahoma"/>
                <a:cs typeface="Tahoma"/>
              </a:rPr>
              <a:t>Icao_A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Icao_AN,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90" b="1">
                <a:latin typeface="Tahoma"/>
                <a:cs typeface="Tahoma"/>
              </a:rPr>
              <a:t>Marca_Imm</a:t>
            </a:r>
            <a:r>
              <a:rPr dirty="0" sz="1300" spc="50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Marca_ImmN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0" b="1">
                <a:latin typeface="Tahoma"/>
                <a:cs typeface="Tahoma"/>
              </a:rPr>
              <a:t>Iata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IataN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and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Cod_V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Cod_VN;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07865" y="3409315"/>
            <a:ext cx="19189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5" b="1">
                <a:latin typeface="Tahoma"/>
                <a:cs typeface="Tahoma"/>
              </a:rPr>
              <a:t>--</a:t>
            </a:r>
            <a:r>
              <a:rPr dirty="0" sz="1300" b="1">
                <a:latin typeface="Tahoma"/>
                <a:cs typeface="Tahoma"/>
              </a:rPr>
              <a:t>Calcolo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posti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occupati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07865" y="3733927"/>
            <a:ext cx="3616960" cy="8743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count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(N_Posto)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into</a:t>
            </a:r>
            <a:r>
              <a:rPr dirty="0" sz="1300" spc="-30" b="1">
                <a:latin typeface="Tahoma"/>
                <a:cs typeface="Tahoma"/>
              </a:rPr>
              <a:t> N_Posti_Occupati</a:t>
            </a:r>
            <a:endParaRPr sz="1300">
              <a:latin typeface="Tahoma"/>
              <a:cs typeface="Tahoma"/>
            </a:endParaRPr>
          </a:p>
          <a:p>
            <a:pPr marL="170815">
              <a:lnSpc>
                <a:spcPct val="100000"/>
              </a:lnSpc>
              <a:spcBef>
                <a:spcPts val="1010"/>
              </a:spcBef>
            </a:pPr>
            <a:r>
              <a:rPr dirty="0" sz="1300" spc="-25" b="1">
                <a:latin typeface="Tahoma"/>
                <a:cs typeface="Tahoma"/>
              </a:rPr>
              <a:t>from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CartaImbarco</a:t>
            </a:r>
            <a:endParaRPr sz="1300">
              <a:latin typeface="Tahoma"/>
              <a:cs typeface="Tahoma"/>
            </a:endParaRPr>
          </a:p>
          <a:p>
            <a:pPr marL="170815">
              <a:lnSpc>
                <a:spcPct val="100000"/>
              </a:lnSpc>
              <a:spcBef>
                <a:spcPts val="994"/>
              </a:spcBef>
            </a:pP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Cod_V=Cod_VN;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007865" y="5035677"/>
            <a:ext cx="3325495" cy="1397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95"/>
              </a:spcBef>
            </a:pPr>
            <a:r>
              <a:rPr dirty="0" sz="1300" spc="-105" b="1">
                <a:latin typeface="Tahoma"/>
                <a:cs typeface="Tahoma"/>
              </a:rPr>
              <a:t>-</a:t>
            </a:r>
            <a:r>
              <a:rPr dirty="0" sz="1300" spc="-85" b="1">
                <a:latin typeface="Tahoma"/>
                <a:cs typeface="Tahoma"/>
              </a:rPr>
              <a:t>-</a:t>
            </a:r>
            <a:r>
              <a:rPr dirty="0" sz="1300" spc="-75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Aggiorna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il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45" b="1">
                <a:latin typeface="Tahoma"/>
                <a:cs typeface="Tahoma"/>
              </a:rPr>
              <a:t>numero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45" b="1">
                <a:latin typeface="Tahoma"/>
                <a:cs typeface="Tahoma"/>
              </a:rPr>
              <a:t>di</a:t>
            </a:r>
            <a:r>
              <a:rPr dirty="0" sz="1300" spc="-25" b="1">
                <a:latin typeface="Tahoma"/>
                <a:cs typeface="Tahoma"/>
              </a:rPr>
              <a:t> posti </a:t>
            </a:r>
            <a:r>
              <a:rPr dirty="0" sz="1300" spc="-10" b="1">
                <a:latin typeface="Tahoma"/>
                <a:cs typeface="Tahoma"/>
              </a:rPr>
              <a:t>disponibili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300" spc="-10" b="1">
                <a:latin typeface="Tahoma"/>
                <a:cs typeface="Tahoma"/>
              </a:rPr>
              <a:t>nell'aereo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40" b="1">
                <a:latin typeface="Tahoma"/>
                <a:cs typeface="Tahoma"/>
              </a:rPr>
              <a:t>update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Aereo</a:t>
            </a:r>
            <a:endParaRPr sz="1300">
              <a:latin typeface="Tahoma"/>
              <a:cs typeface="Tahoma"/>
            </a:endParaRPr>
          </a:p>
          <a:p>
            <a:pPr marL="12700" marR="97790">
              <a:lnSpc>
                <a:spcPts val="2570"/>
              </a:lnSpc>
              <a:spcBef>
                <a:spcPts val="80"/>
              </a:spcBef>
            </a:pPr>
            <a:r>
              <a:rPr dirty="0" sz="1300" spc="-10" b="1">
                <a:latin typeface="Tahoma"/>
                <a:cs typeface="Tahoma"/>
              </a:rPr>
              <a:t>set</a:t>
            </a:r>
            <a:r>
              <a:rPr dirty="0" sz="1300" spc="-15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N_Posti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65" b="1">
                <a:latin typeface="Tahoma"/>
                <a:cs typeface="Tahoma"/>
              </a:rPr>
              <a:t>N_Posti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spc="-85" b="1">
                <a:latin typeface="Tahoma"/>
                <a:cs typeface="Tahoma"/>
              </a:rPr>
              <a:t>-</a:t>
            </a:r>
            <a:r>
              <a:rPr dirty="0" sz="1300" spc="-80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N_Posti_Occupati </a:t>
            </a: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Marca_Imm</a:t>
            </a:r>
            <a:r>
              <a:rPr dirty="0" sz="1300" spc="10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Marca_ImmN;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42046" y="1458213"/>
            <a:ext cx="3625850" cy="2047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spc="-105" b="1">
                <a:latin typeface="Tahoma"/>
                <a:cs typeface="Tahoma"/>
              </a:rPr>
              <a:t>-</a:t>
            </a:r>
            <a:r>
              <a:rPr dirty="0" sz="1300" spc="-100" b="1">
                <a:latin typeface="Tahoma"/>
                <a:cs typeface="Tahoma"/>
              </a:rPr>
              <a:t>-</a:t>
            </a:r>
            <a:r>
              <a:rPr dirty="0" sz="1300" spc="-175" b="1">
                <a:latin typeface="Tahoma"/>
                <a:cs typeface="Tahoma"/>
              </a:rPr>
              <a:t>Il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peso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dell'aereo</a:t>
            </a:r>
            <a:r>
              <a:rPr dirty="0" sz="1300" spc="-2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non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deve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essere</a:t>
            </a:r>
            <a:r>
              <a:rPr dirty="0" sz="1300" spc="-40" b="1">
                <a:latin typeface="Tahoma"/>
                <a:cs typeface="Tahoma"/>
              </a:rPr>
              <a:t> minore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di </a:t>
            </a:r>
            <a:r>
              <a:rPr dirty="0" sz="1300" spc="-10" b="1">
                <a:latin typeface="Tahoma"/>
                <a:cs typeface="Tahoma"/>
              </a:rPr>
              <a:t>10000</a:t>
            </a:r>
            <a:endParaRPr sz="1300">
              <a:latin typeface="Tahoma"/>
              <a:cs typeface="Tahoma"/>
            </a:endParaRPr>
          </a:p>
          <a:p>
            <a:pPr marL="12700" marR="1344295">
              <a:lnSpc>
                <a:spcPts val="2570"/>
              </a:lnSpc>
              <a:spcBef>
                <a:spcPts val="240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Peso</a:t>
            </a:r>
            <a:r>
              <a:rPr dirty="0" sz="1300" spc="-75" b="1">
                <a:latin typeface="Tahoma"/>
                <a:cs typeface="Tahoma"/>
              </a:rPr>
              <a:t> </a:t>
            </a:r>
            <a:r>
              <a:rPr dirty="0" sz="1300" spc="-55" b="1">
                <a:latin typeface="Tahoma"/>
                <a:cs typeface="Tahoma"/>
              </a:rPr>
              <a:t>into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Peso_Aereo from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Aereo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60" b="1">
                <a:latin typeface="Tahoma"/>
                <a:cs typeface="Tahoma"/>
              </a:rPr>
              <a:t>where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90" b="1">
                <a:latin typeface="Tahoma"/>
                <a:cs typeface="Tahoma"/>
              </a:rPr>
              <a:t>Marca_Imm</a:t>
            </a:r>
            <a:r>
              <a:rPr dirty="0" sz="1300" spc="55" b="1">
                <a:latin typeface="Tahoma"/>
                <a:cs typeface="Tahoma"/>
              </a:rPr>
              <a:t> </a:t>
            </a:r>
            <a:r>
              <a:rPr dirty="0" sz="1300" spc="-290" b="1">
                <a:latin typeface="Tahoma"/>
                <a:cs typeface="Tahoma"/>
              </a:rPr>
              <a:t>=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Marca_ImmN;</a:t>
            </a:r>
            <a:endParaRPr sz="1300">
              <a:latin typeface="Tahoma"/>
              <a:cs typeface="Tahoma"/>
            </a:endParaRPr>
          </a:p>
          <a:p>
            <a:pPr marL="12700" marR="1490980">
              <a:lnSpc>
                <a:spcPts val="2570"/>
              </a:lnSpc>
              <a:spcBef>
                <a:spcPts val="85"/>
              </a:spcBef>
            </a:pPr>
            <a:r>
              <a:rPr dirty="0" sz="1300" spc="-20" b="1">
                <a:latin typeface="Tahoma"/>
                <a:cs typeface="Tahoma"/>
              </a:rPr>
              <a:t>if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45" b="1">
                <a:latin typeface="Tahoma"/>
                <a:cs typeface="Tahoma"/>
              </a:rPr>
              <a:t>Peso_Aereo&lt;10000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then </a:t>
            </a:r>
            <a:r>
              <a:rPr dirty="0" sz="1300" spc="-25" b="1">
                <a:latin typeface="Tahoma"/>
                <a:cs typeface="Tahoma"/>
              </a:rPr>
              <a:t>raise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NoAereo;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42046" y="3607434"/>
            <a:ext cx="3602354" cy="2372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 b="1">
                <a:latin typeface="Tahoma"/>
                <a:cs typeface="Tahoma"/>
              </a:rPr>
              <a:t>end</a:t>
            </a:r>
            <a:r>
              <a:rPr dirty="0" sz="1300" spc="-7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if;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10" b="1">
                <a:latin typeface="Tahoma"/>
                <a:cs typeface="Tahoma"/>
              </a:rPr>
              <a:t>commit;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10" b="1">
                <a:latin typeface="Tahoma"/>
                <a:cs typeface="Tahoma"/>
              </a:rPr>
              <a:t>exception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70" b="1">
                <a:latin typeface="Tahoma"/>
                <a:cs typeface="Tahoma"/>
              </a:rPr>
              <a:t>when</a:t>
            </a:r>
            <a:r>
              <a:rPr dirty="0" sz="1300" spc="-2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NoAereo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then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50" b="1">
                <a:latin typeface="Tahoma"/>
                <a:cs typeface="Tahoma"/>
              </a:rPr>
              <a:t>RAISE_APPLICATION_ERROR(-</a:t>
            </a:r>
            <a:r>
              <a:rPr dirty="0" sz="1300" b="1">
                <a:latin typeface="Tahoma"/>
                <a:cs typeface="Tahoma"/>
              </a:rPr>
              <a:t>20020,</a:t>
            </a:r>
            <a:r>
              <a:rPr dirty="0" sz="1300" spc="12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'Peso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300" spc="-20" b="1">
                <a:latin typeface="Tahoma"/>
                <a:cs typeface="Tahoma"/>
              </a:rPr>
              <a:t>aereo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non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valido');</a:t>
            </a:r>
            <a:endParaRPr sz="1300">
              <a:latin typeface="Tahoma"/>
              <a:cs typeface="Tahoma"/>
            </a:endParaRPr>
          </a:p>
          <a:p>
            <a:pPr marL="12700" marR="2900045">
              <a:lnSpc>
                <a:spcPct val="163800"/>
              </a:lnSpc>
              <a:spcBef>
                <a:spcPts val="15"/>
              </a:spcBef>
            </a:pPr>
            <a:r>
              <a:rPr dirty="0" sz="1300" spc="-45" b="1">
                <a:latin typeface="Tahoma"/>
                <a:cs typeface="Tahoma"/>
              </a:rPr>
              <a:t>rollback; </a:t>
            </a:r>
            <a:r>
              <a:rPr dirty="0" sz="1300" spc="-20" b="1">
                <a:latin typeface="Tahoma"/>
                <a:cs typeface="Tahoma"/>
              </a:rPr>
              <a:t>end;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46644" y="71374"/>
            <a:ext cx="4192904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 spc="-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600" spc="-7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PROCEDURA</a:t>
            </a:r>
            <a:r>
              <a:rPr dirty="0" u="sng" sz="1600" spc="-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AGGIORNA</a:t>
            </a:r>
            <a:r>
              <a:rPr dirty="0" u="sng" sz="1600" spc="-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L’ORA</a:t>
            </a:r>
            <a:r>
              <a:rPr dirty="0" sz="1600" spc="-10" b="0">
                <a:latin typeface="Verdana"/>
                <a:cs typeface="Verdana"/>
              </a:rPr>
              <a:t> </a:t>
            </a:r>
            <a:r>
              <a:rPr dirty="0" u="sng" sz="16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EFFETTIVA</a:t>
            </a:r>
            <a:r>
              <a:rPr dirty="0" u="sng" sz="16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</a:t>
            </a:r>
            <a:r>
              <a:rPr dirty="0" u="sng" sz="1600" spc="-1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VOLO,</a:t>
            </a:r>
            <a:r>
              <a:rPr dirty="0" u="sng" sz="1600" spc="-114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AGGIORNA</a:t>
            </a:r>
            <a:r>
              <a:rPr dirty="0" u="sng" sz="1600" spc="-9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6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600" spc="-1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POSTI</a:t>
            </a:r>
            <a:r>
              <a:rPr dirty="0" sz="1600" spc="-10" b="0">
                <a:latin typeface="Verdana"/>
                <a:cs typeface="Verdana"/>
              </a:rPr>
              <a:t> </a:t>
            </a:r>
            <a:r>
              <a:rPr dirty="0" u="sng" sz="1600" spc="-1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DISPONIBILI</a:t>
            </a:r>
            <a:r>
              <a:rPr dirty="0" u="sng" sz="16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SULL’AEREO</a:t>
            </a:r>
            <a:r>
              <a:rPr dirty="0" u="sng" sz="1600" spc="-8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600" spc="-8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IMPEDISCE</a:t>
            </a:r>
            <a:r>
              <a:rPr dirty="0" sz="1600" spc="-10" b="0">
                <a:latin typeface="Verdana"/>
                <a:cs typeface="Verdana"/>
              </a:rPr>
              <a:t> </a:t>
            </a:r>
            <a:r>
              <a:rPr dirty="0" u="sng" sz="1600" spc="-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L’INSERIMENTO</a:t>
            </a:r>
            <a:r>
              <a:rPr dirty="0" u="sng" sz="1600" spc="-5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7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600" spc="-1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AEREI</a:t>
            </a:r>
            <a:r>
              <a:rPr dirty="0" u="sng" sz="1600" spc="-8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</a:t>
            </a:r>
            <a:r>
              <a:rPr dirty="0" u="sng" sz="1600" spc="-7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PESO</a:t>
            </a:r>
            <a:r>
              <a:rPr dirty="0" sz="1600" spc="-20" b="0">
                <a:latin typeface="Verdana"/>
                <a:cs typeface="Verdana"/>
              </a:rPr>
              <a:t> </a:t>
            </a:r>
            <a:r>
              <a:rPr dirty="0" u="sng" sz="1600" spc="-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INFERIORE</a:t>
            </a:r>
            <a:r>
              <a:rPr dirty="0" u="sng" sz="1600" spc="-1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</a:t>
            </a:r>
            <a:r>
              <a:rPr dirty="0" u="sng" sz="1600" spc="-1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10000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214629"/>
            <a:ext cx="2768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GESTIONEA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990422"/>
            <a:ext cx="3693160" cy="315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ahoma"/>
                <a:cs typeface="Tahoma"/>
              </a:rPr>
              <a:t>create</a:t>
            </a:r>
            <a:r>
              <a:rPr dirty="0" sz="1300" spc="-8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or</a:t>
            </a:r>
            <a:r>
              <a:rPr dirty="0" sz="1300" spc="-6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replace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30" b="1">
                <a:latin typeface="Tahoma"/>
                <a:cs typeface="Tahoma"/>
              </a:rPr>
              <a:t>function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GestioneA</a:t>
            </a:r>
            <a:endParaRPr sz="1300">
              <a:latin typeface="Tahoma"/>
              <a:cs typeface="Tahoma"/>
            </a:endParaRPr>
          </a:p>
          <a:p>
            <a:pPr marL="12700" marR="387350" indent="158115">
              <a:lnSpc>
                <a:spcPct val="163800"/>
              </a:lnSpc>
              <a:spcBef>
                <a:spcPts val="5"/>
              </a:spcBef>
            </a:pPr>
            <a:r>
              <a:rPr dirty="0" sz="1300" spc="-55" b="1">
                <a:latin typeface="Tahoma"/>
                <a:cs typeface="Tahoma"/>
              </a:rPr>
              <a:t>return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PersonaleBordo.Matricola%type </a:t>
            </a:r>
            <a:r>
              <a:rPr dirty="0" sz="1300" spc="-25" b="1">
                <a:latin typeface="Tahoma"/>
                <a:cs typeface="Tahoma"/>
              </a:rPr>
              <a:t>as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10" b="1">
                <a:latin typeface="Tahoma"/>
                <a:cs typeface="Tahoma"/>
              </a:rPr>
              <a:t>PiuPiccolo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PersonaleBordo.ID_Viag%type;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10" b="1">
                <a:latin typeface="Tahoma"/>
                <a:cs typeface="Tahoma"/>
              </a:rPr>
              <a:t>PiuPiccoloM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PersonaleBordo.Matricola%type;</a:t>
            </a:r>
            <a:endParaRPr sz="1300">
              <a:latin typeface="Tahoma"/>
              <a:cs typeface="Tahoma"/>
            </a:endParaRPr>
          </a:p>
          <a:p>
            <a:pPr marL="12700" marR="323850">
              <a:lnSpc>
                <a:spcPts val="2570"/>
              </a:lnSpc>
              <a:spcBef>
                <a:spcPts val="240"/>
              </a:spcBef>
            </a:pPr>
            <a:r>
              <a:rPr dirty="0" sz="1300" spc="-10" b="1">
                <a:latin typeface="Tahoma"/>
                <a:cs typeface="Tahoma"/>
              </a:rPr>
              <a:t>PiuPiccoloR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PersonaleBordo.Ruolo%type; </a:t>
            </a:r>
            <a:r>
              <a:rPr dirty="0" sz="1300" spc="-50" b="1">
                <a:latin typeface="Tahoma"/>
                <a:cs typeface="Tahoma"/>
              </a:rPr>
              <a:t>Dura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number(4,0):=0;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35" b="1">
                <a:latin typeface="Tahoma"/>
                <a:cs typeface="Tahoma"/>
              </a:rPr>
              <a:t>Negativo </a:t>
            </a:r>
            <a:r>
              <a:rPr dirty="0" sz="1300" spc="-10" b="1">
                <a:latin typeface="Tahoma"/>
                <a:cs typeface="Tahoma"/>
              </a:rPr>
              <a:t>exception;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10" b="1">
                <a:latin typeface="Tahoma"/>
                <a:cs typeface="Tahoma"/>
              </a:rPr>
              <a:t>begin</a:t>
            </a:r>
            <a:endParaRPr sz="1300">
              <a:latin typeface="Tahoma"/>
              <a:cs typeface="Tahoma"/>
            </a:endParaRPr>
          </a:p>
          <a:p>
            <a:pPr marL="52069">
              <a:lnSpc>
                <a:spcPct val="100000"/>
              </a:lnSpc>
              <a:spcBef>
                <a:spcPts val="1010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PB.ID_Viag</a:t>
            </a:r>
            <a:r>
              <a:rPr dirty="0" sz="1300" spc="-55" b="1">
                <a:latin typeface="Tahoma"/>
                <a:cs typeface="Tahoma"/>
              </a:rPr>
              <a:t> into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PiuPiccolo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7236" y="4242308"/>
            <a:ext cx="5441950" cy="548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Viaggiatori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V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join</a:t>
            </a:r>
            <a:r>
              <a:rPr dirty="0" sz="1300" spc="-1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PersonaleBordo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PB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on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70" b="1">
                <a:latin typeface="Tahoma"/>
                <a:cs typeface="Tahoma"/>
              </a:rPr>
              <a:t>V.ID_Viag=PB.ID_Viag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10" b="1">
                <a:latin typeface="Tahoma"/>
                <a:cs typeface="Tahoma"/>
              </a:rPr>
              <a:t>where</a:t>
            </a:r>
            <a:r>
              <a:rPr dirty="0" sz="1300" spc="125" b="1">
                <a:latin typeface="Tahoma"/>
                <a:cs typeface="Tahoma"/>
              </a:rPr>
              <a:t> </a:t>
            </a:r>
            <a:r>
              <a:rPr dirty="0" sz="1300" spc="-110" b="1">
                <a:latin typeface="Tahoma"/>
                <a:cs typeface="Tahoma"/>
              </a:rPr>
              <a:t>V.DN=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(select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min(DN)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-2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Viaggiatori);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739" y="5217921"/>
            <a:ext cx="5600700" cy="1198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PB.Matricola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55" b="1">
                <a:latin typeface="Tahoma"/>
                <a:cs typeface="Tahoma"/>
              </a:rPr>
              <a:t>into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PiuPiccoloM</a:t>
            </a:r>
            <a:endParaRPr sz="1300">
              <a:latin typeface="Tahoma"/>
              <a:cs typeface="Tahoma"/>
            </a:endParaRPr>
          </a:p>
          <a:p>
            <a:pPr marL="170815" marR="5080" indent="39370">
              <a:lnSpc>
                <a:spcPts val="2570"/>
              </a:lnSpc>
              <a:spcBef>
                <a:spcPts val="240"/>
              </a:spcBef>
            </a:pP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Viaggiatori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V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join</a:t>
            </a:r>
            <a:r>
              <a:rPr dirty="0" sz="1300" spc="-1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PersonaleBordo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PB</a:t>
            </a:r>
            <a:r>
              <a:rPr dirty="0" sz="1300" spc="-5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on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V.ID_Viag=PB.ID_Viag </a:t>
            </a: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10" b="1">
                <a:latin typeface="Tahoma"/>
                <a:cs typeface="Tahoma"/>
              </a:rPr>
              <a:t>V.DN=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(select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min(DN)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2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Viaggiatori);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300" spc="-55" b="1">
                <a:latin typeface="Tahoma"/>
                <a:cs typeface="Tahoma"/>
              </a:rPr>
              <a:t>return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PiupiccoloM;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3934" y="2290648"/>
            <a:ext cx="5728335" cy="33483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80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Durata</a:t>
            </a:r>
            <a:r>
              <a:rPr dirty="0" sz="1300" spc="-55" b="1">
                <a:latin typeface="Tahoma"/>
                <a:cs typeface="Tahoma"/>
              </a:rPr>
              <a:t> into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Dura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000"/>
              </a:spcBef>
            </a:pPr>
            <a:r>
              <a:rPr dirty="0" sz="1300" spc="-25" b="1">
                <a:latin typeface="Tahoma"/>
                <a:cs typeface="Tahoma"/>
              </a:rPr>
              <a:t>from</a:t>
            </a:r>
            <a:r>
              <a:rPr dirty="0" sz="1300" spc="3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PersonaleBordo</a:t>
            </a:r>
            <a:r>
              <a:rPr dirty="0" sz="1300" spc="1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PB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85" b="1">
                <a:latin typeface="Tahoma"/>
                <a:cs typeface="Tahoma"/>
              </a:rPr>
              <a:t>join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Viaggiatori</a:t>
            </a:r>
            <a:r>
              <a:rPr dirty="0" sz="1300" spc="5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V</a:t>
            </a:r>
            <a:r>
              <a:rPr dirty="0" sz="1300" spc="-30" b="1">
                <a:latin typeface="Tahoma"/>
                <a:cs typeface="Tahoma"/>
              </a:rPr>
              <a:t> on</a:t>
            </a:r>
            <a:r>
              <a:rPr dirty="0" sz="1300" b="1">
                <a:latin typeface="Tahoma"/>
                <a:cs typeface="Tahoma"/>
              </a:rPr>
              <a:t> </a:t>
            </a:r>
            <a:r>
              <a:rPr dirty="0" sz="1300" spc="-95" b="1">
                <a:latin typeface="Tahoma"/>
                <a:cs typeface="Tahoma"/>
              </a:rPr>
              <a:t>V.ID_Viag=PB.ID_Viag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join </a:t>
            </a:r>
            <a:r>
              <a:rPr dirty="0" sz="1300" spc="-45" b="1">
                <a:latin typeface="Tahoma"/>
                <a:cs typeface="Tahoma"/>
              </a:rPr>
              <a:t>Volo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VO</a:t>
            </a:r>
            <a:r>
              <a:rPr dirty="0" sz="1300" spc="-80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on</a:t>
            </a:r>
            <a:r>
              <a:rPr dirty="0" sz="1300" spc="-1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PB.Cod_V=VO.Cod_V</a:t>
            </a:r>
            <a:endParaRPr sz="1300">
              <a:latin typeface="Tahoma"/>
              <a:cs typeface="Tahoma"/>
            </a:endParaRPr>
          </a:p>
          <a:p>
            <a:pPr marL="12700" marR="1964689">
              <a:lnSpc>
                <a:spcPct val="163800"/>
              </a:lnSpc>
              <a:spcBef>
                <a:spcPts val="15"/>
              </a:spcBef>
            </a:pP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110" b="1">
                <a:latin typeface="Tahoma"/>
                <a:cs typeface="Tahoma"/>
              </a:rPr>
              <a:t>V.DN=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(select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min(DN)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25" b="1">
                <a:latin typeface="Tahoma"/>
                <a:cs typeface="Tahoma"/>
              </a:rPr>
              <a:t> </a:t>
            </a:r>
            <a:r>
              <a:rPr dirty="0" sz="1300" spc="-40" b="1">
                <a:latin typeface="Tahoma"/>
                <a:cs typeface="Tahoma"/>
              </a:rPr>
              <a:t>Viaggiatori); </a:t>
            </a:r>
            <a:r>
              <a:rPr dirty="0" sz="1300" spc="-20" b="1">
                <a:latin typeface="Tahoma"/>
                <a:cs typeface="Tahoma"/>
              </a:rPr>
              <a:t>if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90" b="1">
                <a:latin typeface="Tahoma"/>
                <a:cs typeface="Tahoma"/>
              </a:rPr>
              <a:t>Dura&lt;0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then</a:t>
            </a:r>
            <a:endParaRPr sz="1300">
              <a:latin typeface="Tahoma"/>
              <a:cs typeface="Tahoma"/>
            </a:endParaRPr>
          </a:p>
          <a:p>
            <a:pPr marL="12700" marR="4526280">
              <a:lnSpc>
                <a:spcPts val="2570"/>
              </a:lnSpc>
              <a:spcBef>
                <a:spcPts val="240"/>
              </a:spcBef>
            </a:pPr>
            <a:r>
              <a:rPr dirty="0" sz="1300" spc="-25" b="1">
                <a:latin typeface="Tahoma"/>
                <a:cs typeface="Tahoma"/>
              </a:rPr>
              <a:t>raise</a:t>
            </a:r>
            <a:r>
              <a:rPr dirty="0" sz="1300" spc="-70" b="1">
                <a:latin typeface="Tahoma"/>
                <a:cs typeface="Tahoma"/>
              </a:rPr>
              <a:t> </a:t>
            </a:r>
            <a:r>
              <a:rPr dirty="0" sz="1300" spc="-55" b="1">
                <a:latin typeface="Tahoma"/>
                <a:cs typeface="Tahoma"/>
              </a:rPr>
              <a:t>Negativo; </a:t>
            </a:r>
            <a:r>
              <a:rPr dirty="0" sz="1300" spc="-20" b="1">
                <a:latin typeface="Tahoma"/>
                <a:cs typeface="Tahoma"/>
              </a:rPr>
              <a:t>end</a:t>
            </a:r>
            <a:r>
              <a:rPr dirty="0" sz="1300" spc="-75" b="1">
                <a:latin typeface="Tahoma"/>
                <a:cs typeface="Tahoma"/>
              </a:rPr>
              <a:t> </a:t>
            </a:r>
            <a:r>
              <a:rPr dirty="0" sz="1300" spc="-25" b="1">
                <a:latin typeface="Tahoma"/>
                <a:cs typeface="Tahoma"/>
              </a:rPr>
              <a:t>if;</a:t>
            </a:r>
            <a:endParaRPr sz="1300">
              <a:latin typeface="Tahoma"/>
              <a:cs typeface="Tahoma"/>
            </a:endParaRPr>
          </a:p>
          <a:p>
            <a:pPr marL="131445">
              <a:lnSpc>
                <a:spcPct val="100000"/>
              </a:lnSpc>
              <a:spcBef>
                <a:spcPts val="740"/>
              </a:spcBef>
            </a:pPr>
            <a:r>
              <a:rPr dirty="0" sz="1300" spc="-10" b="1">
                <a:latin typeface="Tahoma"/>
                <a:cs typeface="Tahoma"/>
              </a:rPr>
              <a:t>exception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300" spc="-70" b="1">
                <a:latin typeface="Tahoma"/>
                <a:cs typeface="Tahoma"/>
              </a:rPr>
              <a:t>when</a:t>
            </a:r>
            <a:r>
              <a:rPr dirty="0" sz="1300" spc="-2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Negativo</a:t>
            </a:r>
            <a:r>
              <a:rPr dirty="0" sz="1300" spc="-20" b="1">
                <a:latin typeface="Tahoma"/>
                <a:cs typeface="Tahoma"/>
              </a:rPr>
              <a:t> then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 spc="-50" b="1">
                <a:latin typeface="Tahoma"/>
                <a:cs typeface="Tahoma"/>
              </a:rPr>
              <a:t>RAISE_APPLICATION_ERROR(-</a:t>
            </a:r>
            <a:r>
              <a:rPr dirty="0" sz="1300" spc="-10" b="1">
                <a:latin typeface="Tahoma"/>
                <a:cs typeface="Tahoma"/>
              </a:rPr>
              <a:t>20022,</a:t>
            </a:r>
            <a:r>
              <a:rPr dirty="0" sz="1300" spc="9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‘Impossibile’);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 spc="-20" b="1">
                <a:latin typeface="Tahoma"/>
                <a:cs typeface="Tahoma"/>
              </a:rPr>
              <a:t>end;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87977" y="19304"/>
            <a:ext cx="7296784" cy="1844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FUNCTION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RESTITUISCE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MATRICOLA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COMPONENTE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PERSONALE</a:t>
            </a: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BORDO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ETA’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INFERIORE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POTER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SOSTITUIRE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CHI</a:t>
            </a: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HA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MENO</a:t>
            </a:r>
            <a:r>
              <a:rPr dirty="0" u="sng" sz="18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ESPERIENZA</a:t>
            </a:r>
            <a:endParaRPr sz="1800">
              <a:latin typeface="Verdana"/>
              <a:cs typeface="Verdana"/>
            </a:endParaRPr>
          </a:p>
          <a:p>
            <a:pPr marL="1708150">
              <a:lnSpc>
                <a:spcPct val="100000"/>
              </a:lnSpc>
              <a:spcBef>
                <a:spcPts val="1165"/>
              </a:spcBef>
            </a:pPr>
            <a:r>
              <a:rPr dirty="0" sz="1300" b="1">
                <a:latin typeface="Tahoma"/>
                <a:cs typeface="Tahoma"/>
              </a:rPr>
              <a:t>select</a:t>
            </a:r>
            <a:r>
              <a:rPr dirty="0" sz="1300" spc="-75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Ruolo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55" b="1">
                <a:latin typeface="Tahoma"/>
                <a:cs typeface="Tahoma"/>
              </a:rPr>
              <a:t>into</a:t>
            </a:r>
            <a:r>
              <a:rPr dirty="0" sz="1300" spc="-35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PiuPiccoloR</a:t>
            </a:r>
            <a:endParaRPr sz="1300">
              <a:latin typeface="Tahoma"/>
              <a:cs typeface="Tahoma"/>
            </a:endParaRPr>
          </a:p>
          <a:p>
            <a:pPr marL="1866900" marR="5080" indent="39370">
              <a:lnSpc>
                <a:spcPct val="163800"/>
              </a:lnSpc>
            </a:pP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1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Viaggiatori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V</a:t>
            </a:r>
            <a:r>
              <a:rPr dirty="0" sz="1300" spc="-45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join</a:t>
            </a:r>
            <a:r>
              <a:rPr dirty="0" sz="1300" spc="-1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PersonaleBordo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b="1">
                <a:latin typeface="Tahoma"/>
                <a:cs typeface="Tahoma"/>
              </a:rPr>
              <a:t>PB</a:t>
            </a:r>
            <a:r>
              <a:rPr dirty="0" sz="1300" spc="-50" b="1">
                <a:latin typeface="Tahoma"/>
                <a:cs typeface="Tahoma"/>
              </a:rPr>
              <a:t> </a:t>
            </a:r>
            <a:r>
              <a:rPr dirty="0" sz="1300" spc="-45" b="1">
                <a:latin typeface="Tahoma"/>
                <a:cs typeface="Tahoma"/>
              </a:rPr>
              <a:t>on</a:t>
            </a:r>
            <a:r>
              <a:rPr dirty="0" sz="1300" spc="-30" b="1">
                <a:latin typeface="Tahoma"/>
                <a:cs typeface="Tahoma"/>
              </a:rPr>
              <a:t> </a:t>
            </a:r>
            <a:r>
              <a:rPr dirty="0" sz="1300" spc="-75" b="1">
                <a:latin typeface="Tahoma"/>
                <a:cs typeface="Tahoma"/>
              </a:rPr>
              <a:t>V.ID_Viag=PB.ID_Viag </a:t>
            </a:r>
            <a:r>
              <a:rPr dirty="0" sz="1300" spc="-55" b="1">
                <a:latin typeface="Tahoma"/>
                <a:cs typeface="Tahoma"/>
              </a:rPr>
              <a:t>where</a:t>
            </a:r>
            <a:r>
              <a:rPr dirty="0" sz="1300" spc="-40" b="1">
                <a:latin typeface="Tahoma"/>
                <a:cs typeface="Tahoma"/>
              </a:rPr>
              <a:t> </a:t>
            </a:r>
            <a:r>
              <a:rPr dirty="0" sz="1300" spc="-110" b="1">
                <a:latin typeface="Tahoma"/>
                <a:cs typeface="Tahoma"/>
              </a:rPr>
              <a:t>V.DN=</a:t>
            </a:r>
            <a:r>
              <a:rPr dirty="0" sz="1300" spc="-60" b="1">
                <a:latin typeface="Tahoma"/>
                <a:cs typeface="Tahoma"/>
              </a:rPr>
              <a:t> </a:t>
            </a:r>
            <a:r>
              <a:rPr dirty="0" sz="1300" spc="-20" b="1">
                <a:latin typeface="Tahoma"/>
                <a:cs typeface="Tahoma"/>
              </a:rPr>
              <a:t>(select</a:t>
            </a:r>
            <a:r>
              <a:rPr dirty="0" sz="1300" spc="-5" b="1">
                <a:latin typeface="Tahoma"/>
                <a:cs typeface="Tahoma"/>
              </a:rPr>
              <a:t> </a:t>
            </a:r>
            <a:r>
              <a:rPr dirty="0" sz="1300" spc="-80" b="1">
                <a:latin typeface="Tahoma"/>
                <a:cs typeface="Tahoma"/>
              </a:rPr>
              <a:t>min(DN)</a:t>
            </a:r>
            <a:r>
              <a:rPr dirty="0" sz="1300" spc="-20" b="1">
                <a:latin typeface="Tahoma"/>
                <a:cs typeface="Tahoma"/>
              </a:rPr>
              <a:t> </a:t>
            </a:r>
            <a:r>
              <a:rPr dirty="0" sz="1300" spc="-35" b="1">
                <a:latin typeface="Tahoma"/>
                <a:cs typeface="Tahoma"/>
              </a:rPr>
              <a:t>from</a:t>
            </a:r>
            <a:r>
              <a:rPr dirty="0" sz="1300" spc="20" b="1">
                <a:latin typeface="Tahoma"/>
                <a:cs typeface="Tahoma"/>
              </a:rPr>
              <a:t> </a:t>
            </a:r>
            <a:r>
              <a:rPr dirty="0" sz="1300" spc="-10" b="1">
                <a:latin typeface="Tahoma"/>
                <a:cs typeface="Tahoma"/>
              </a:rPr>
              <a:t>Viaggiatori);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8528" y="2633852"/>
            <a:ext cx="3050540" cy="1096645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z="3700" spc="-60"/>
              <a:t>DIAGRAMMA </a:t>
            </a:r>
            <a:r>
              <a:rPr dirty="0" sz="3700" spc="-20"/>
              <a:t>EE/R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647700"/>
            <a:ext cx="7464552" cy="590245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"/>
            <a:ext cx="12192000" cy="685797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1387" y="499617"/>
            <a:ext cx="1905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5" b="1">
                <a:latin typeface="Tahoma"/>
                <a:cs typeface="Tahoma"/>
              </a:rPr>
              <a:t>DURATA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8617" y="1738376"/>
            <a:ext cx="5770245" cy="4878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Tahoma"/>
                <a:cs typeface="Tahoma"/>
              </a:rPr>
              <a:t>create</a:t>
            </a:r>
            <a:r>
              <a:rPr dirty="0" sz="1400" spc="-50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or</a:t>
            </a:r>
            <a:r>
              <a:rPr dirty="0" sz="1400" spc="-25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replace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function</a:t>
            </a:r>
            <a:r>
              <a:rPr dirty="0" sz="1400" b="1">
                <a:latin typeface="Tahoma"/>
                <a:cs typeface="Tahoma"/>
              </a:rPr>
              <a:t> </a:t>
            </a:r>
            <a:r>
              <a:rPr dirty="0" sz="1400" spc="-50" b="1">
                <a:latin typeface="Tahoma"/>
                <a:cs typeface="Tahoma"/>
              </a:rPr>
              <a:t>Durata(Cod_VN</a:t>
            </a:r>
            <a:r>
              <a:rPr dirty="0" sz="1400" spc="-85" b="1">
                <a:latin typeface="Tahoma"/>
                <a:cs typeface="Tahoma"/>
              </a:rPr>
              <a:t> </a:t>
            </a:r>
            <a:r>
              <a:rPr dirty="0" sz="1400" spc="-65" b="1">
                <a:latin typeface="Tahoma"/>
                <a:cs typeface="Tahoma"/>
              </a:rPr>
              <a:t>Volo.Cod_V%type,</a:t>
            </a:r>
            <a:r>
              <a:rPr dirty="0" sz="1400" spc="-1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IataN </a:t>
            </a:r>
            <a:r>
              <a:rPr dirty="0" sz="1400" spc="-25" b="1">
                <a:latin typeface="Tahoma"/>
                <a:cs typeface="Tahoma"/>
              </a:rPr>
              <a:t>Volo.Iata%type)</a:t>
            </a:r>
            <a:endParaRPr sz="1400">
              <a:latin typeface="Tahoma"/>
              <a:cs typeface="Tahoma"/>
            </a:endParaRPr>
          </a:p>
          <a:p>
            <a:pPr marL="12700" marR="4340860" indent="170180">
              <a:lnSpc>
                <a:spcPts val="2680"/>
              </a:lnSpc>
              <a:spcBef>
                <a:spcPts val="250"/>
              </a:spcBef>
            </a:pPr>
            <a:r>
              <a:rPr dirty="0" sz="1400" spc="-50" b="1">
                <a:latin typeface="Tahoma"/>
                <a:cs typeface="Tahoma"/>
              </a:rPr>
              <a:t>return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55" b="1">
                <a:latin typeface="Tahoma"/>
                <a:cs typeface="Tahoma"/>
              </a:rPr>
              <a:t>number </a:t>
            </a:r>
            <a:r>
              <a:rPr dirty="0" sz="1400" spc="-25" b="1">
                <a:latin typeface="Tahoma"/>
                <a:cs typeface="Tahoma"/>
              </a:rPr>
              <a:t>as</a:t>
            </a:r>
            <a:endParaRPr sz="1400">
              <a:latin typeface="Tahoma"/>
              <a:cs typeface="Tahoma"/>
            </a:endParaRPr>
          </a:p>
          <a:p>
            <a:pPr marL="12700" marR="3449320" indent="170180">
              <a:lnSpc>
                <a:spcPts val="2680"/>
              </a:lnSpc>
              <a:spcBef>
                <a:spcPts val="5"/>
              </a:spcBef>
            </a:pPr>
            <a:r>
              <a:rPr dirty="0" sz="1400" spc="-30" b="1">
                <a:latin typeface="Tahoma"/>
                <a:cs typeface="Tahoma"/>
              </a:rPr>
              <a:t>durataEff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number(5,0); </a:t>
            </a:r>
            <a:r>
              <a:rPr dirty="0" sz="1400" b="1">
                <a:latin typeface="Tahoma"/>
                <a:cs typeface="Tahoma"/>
              </a:rPr>
              <a:t>CFn</a:t>
            </a:r>
            <a:r>
              <a:rPr dirty="0" sz="1400" spc="20" b="1">
                <a:latin typeface="Tahoma"/>
                <a:cs typeface="Tahoma"/>
              </a:rPr>
              <a:t> </a:t>
            </a:r>
            <a:r>
              <a:rPr dirty="0" sz="1400" spc="-40" b="1">
                <a:latin typeface="Tahoma"/>
                <a:cs typeface="Tahoma"/>
              </a:rPr>
              <a:t>Passeggero.CF%type;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400" spc="-85" b="1">
                <a:latin typeface="Tahoma"/>
                <a:cs typeface="Tahoma"/>
              </a:rPr>
              <a:t>Marca_Immn</a:t>
            </a:r>
            <a:r>
              <a:rPr dirty="0" sz="1400" spc="-1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Aereo.Marca_Imm%type;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 spc="-10" b="1">
                <a:latin typeface="Tahoma"/>
                <a:cs typeface="Tahoma"/>
              </a:rPr>
              <a:t>begin</a:t>
            </a:r>
            <a:endParaRPr sz="1400">
              <a:latin typeface="Tahoma"/>
              <a:cs typeface="Tahoma"/>
            </a:endParaRPr>
          </a:p>
          <a:p>
            <a:pPr marL="182880" marR="887094">
              <a:lnSpc>
                <a:spcPct val="159300"/>
              </a:lnSpc>
            </a:pPr>
            <a:r>
              <a:rPr dirty="0" sz="1400" b="1">
                <a:latin typeface="Tahoma"/>
                <a:cs typeface="Tahoma"/>
              </a:rPr>
              <a:t>select</a:t>
            </a:r>
            <a:r>
              <a:rPr dirty="0" sz="1400" spc="20" b="1">
                <a:latin typeface="Tahoma"/>
                <a:cs typeface="Tahoma"/>
              </a:rPr>
              <a:t> </a:t>
            </a:r>
            <a:r>
              <a:rPr dirty="0" sz="1400" spc="-70" b="1">
                <a:latin typeface="Tahoma"/>
                <a:cs typeface="Tahoma"/>
              </a:rPr>
              <a:t>(Ora_Arr_Eff-</a:t>
            </a:r>
            <a:r>
              <a:rPr dirty="0" sz="1400" spc="-75" b="1">
                <a:latin typeface="Tahoma"/>
                <a:cs typeface="Tahoma"/>
              </a:rPr>
              <a:t>Ora_Part_Eff)*24*60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55" b="1">
                <a:latin typeface="Tahoma"/>
                <a:cs typeface="Tahoma"/>
              </a:rPr>
              <a:t>into</a:t>
            </a:r>
            <a:r>
              <a:rPr dirty="0" sz="1400" spc="-10" b="1">
                <a:latin typeface="Tahoma"/>
                <a:cs typeface="Tahoma"/>
              </a:rPr>
              <a:t> durataEff </a:t>
            </a:r>
            <a:r>
              <a:rPr dirty="0" sz="1400" spc="-35" b="1">
                <a:latin typeface="Tahoma"/>
                <a:cs typeface="Tahoma"/>
              </a:rPr>
              <a:t>from</a:t>
            </a:r>
            <a:r>
              <a:rPr dirty="0" sz="1400" spc="-70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Volo</a:t>
            </a:r>
            <a:endParaRPr sz="1400">
              <a:latin typeface="Tahoma"/>
              <a:cs typeface="Tahoma"/>
            </a:endParaRPr>
          </a:p>
          <a:p>
            <a:pPr marL="12700" marR="2291080" indent="170180">
              <a:lnSpc>
                <a:spcPct val="159400"/>
              </a:lnSpc>
              <a:spcBef>
                <a:spcPts val="10"/>
              </a:spcBef>
            </a:pPr>
            <a:r>
              <a:rPr dirty="0" sz="1400" spc="-55" b="1">
                <a:latin typeface="Tahoma"/>
                <a:cs typeface="Tahoma"/>
              </a:rPr>
              <a:t>where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110" b="1">
                <a:latin typeface="Tahoma"/>
                <a:cs typeface="Tahoma"/>
              </a:rPr>
              <a:t>Iata=IataN</a:t>
            </a:r>
            <a:r>
              <a:rPr dirty="0" sz="1400" spc="-85" b="1">
                <a:latin typeface="Tahoma"/>
                <a:cs typeface="Tahoma"/>
              </a:rPr>
              <a:t> </a:t>
            </a:r>
            <a:r>
              <a:rPr dirty="0" sz="1400" spc="-25" b="1">
                <a:latin typeface="Tahoma"/>
                <a:cs typeface="Tahoma"/>
              </a:rPr>
              <a:t>and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Cod_V=Cod_VN; return</a:t>
            </a:r>
            <a:r>
              <a:rPr dirty="0" sz="1400" spc="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durataEff;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400">
              <a:latin typeface="Tahoma"/>
              <a:cs typeface="Tahoma"/>
            </a:endParaRPr>
          </a:p>
          <a:p>
            <a:pPr marL="12700" marR="948690">
              <a:lnSpc>
                <a:spcPct val="159300"/>
              </a:lnSpc>
            </a:pPr>
            <a:r>
              <a:rPr dirty="0" sz="1400" b="1">
                <a:latin typeface="Tahoma"/>
                <a:cs typeface="Tahoma"/>
              </a:rPr>
              <a:t>select</a:t>
            </a:r>
            <a:r>
              <a:rPr dirty="0" sz="1400" spc="-15" b="1">
                <a:latin typeface="Tahoma"/>
                <a:cs typeface="Tahoma"/>
              </a:rPr>
              <a:t> </a:t>
            </a:r>
            <a:r>
              <a:rPr dirty="0" sz="1400" spc="-35" b="1">
                <a:latin typeface="Tahoma"/>
                <a:cs typeface="Tahoma"/>
              </a:rPr>
              <a:t>listagg(CF,</a:t>
            </a:r>
            <a:r>
              <a:rPr dirty="0" sz="1400" spc="-20" b="1">
                <a:latin typeface="Tahoma"/>
                <a:cs typeface="Tahoma"/>
              </a:rPr>
              <a:t> </a:t>
            </a:r>
            <a:r>
              <a:rPr dirty="0" sz="1400" spc="-95" b="1">
                <a:latin typeface="Tahoma"/>
                <a:cs typeface="Tahoma"/>
              </a:rPr>
              <a:t>',')</a:t>
            </a:r>
            <a:r>
              <a:rPr dirty="0" sz="1400" spc="-30" b="1">
                <a:latin typeface="Tahoma"/>
                <a:cs typeface="Tahoma"/>
              </a:rPr>
              <a:t> </a:t>
            </a:r>
            <a:r>
              <a:rPr dirty="0" sz="1400" spc="-80" b="1">
                <a:latin typeface="Tahoma"/>
                <a:cs typeface="Tahoma"/>
              </a:rPr>
              <a:t>within</a:t>
            </a:r>
            <a:r>
              <a:rPr dirty="0" sz="1400" spc="-25" b="1">
                <a:latin typeface="Tahoma"/>
                <a:cs typeface="Tahoma"/>
              </a:rPr>
              <a:t> </a:t>
            </a:r>
            <a:r>
              <a:rPr dirty="0" sz="1400" spc="-45" b="1">
                <a:latin typeface="Tahoma"/>
                <a:cs typeface="Tahoma"/>
              </a:rPr>
              <a:t>group </a:t>
            </a:r>
            <a:r>
              <a:rPr dirty="0" sz="1400" spc="-50" b="1">
                <a:latin typeface="Tahoma"/>
                <a:cs typeface="Tahoma"/>
              </a:rPr>
              <a:t>(order</a:t>
            </a:r>
            <a:r>
              <a:rPr dirty="0" sz="1400" spc="-25" b="1">
                <a:latin typeface="Tahoma"/>
                <a:cs typeface="Tahoma"/>
              </a:rPr>
              <a:t> </a:t>
            </a:r>
            <a:r>
              <a:rPr dirty="0" sz="1400" spc="-50" b="1">
                <a:latin typeface="Tahoma"/>
                <a:cs typeface="Tahoma"/>
              </a:rPr>
              <a:t>by</a:t>
            </a:r>
            <a:r>
              <a:rPr dirty="0" sz="1400" spc="-20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CF)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55" b="1">
                <a:latin typeface="Tahoma"/>
                <a:cs typeface="Tahoma"/>
              </a:rPr>
              <a:t>into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25" b="1">
                <a:latin typeface="Tahoma"/>
                <a:cs typeface="Tahoma"/>
              </a:rPr>
              <a:t>CFn </a:t>
            </a:r>
            <a:r>
              <a:rPr dirty="0" sz="1400" spc="-40" b="1">
                <a:latin typeface="Tahoma"/>
                <a:cs typeface="Tahoma"/>
              </a:rPr>
              <a:t>from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CartaImbarco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32523" y="1738376"/>
            <a:ext cx="4839970" cy="36436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05"/>
              </a:spcBef>
            </a:pPr>
            <a:r>
              <a:rPr dirty="0" sz="1400" spc="-60" b="1">
                <a:latin typeface="Tahoma"/>
                <a:cs typeface="Tahoma"/>
              </a:rPr>
              <a:t>where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110" b="1">
                <a:latin typeface="Tahoma"/>
                <a:cs typeface="Tahoma"/>
              </a:rPr>
              <a:t>Iata=IataN</a:t>
            </a:r>
            <a:r>
              <a:rPr dirty="0" sz="1400" spc="-65" b="1">
                <a:latin typeface="Tahoma"/>
                <a:cs typeface="Tahoma"/>
              </a:rPr>
              <a:t> </a:t>
            </a:r>
            <a:r>
              <a:rPr dirty="0" sz="1400" spc="-25" b="1">
                <a:latin typeface="Tahoma"/>
                <a:cs typeface="Tahoma"/>
              </a:rPr>
              <a:t>and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Cod_V=Cod_VN;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400">
              <a:latin typeface="Tahoma"/>
              <a:cs typeface="Tahoma"/>
            </a:endParaRPr>
          </a:p>
          <a:p>
            <a:pPr algn="ctr" marL="6985">
              <a:lnSpc>
                <a:spcPct val="100000"/>
              </a:lnSpc>
            </a:pPr>
            <a:r>
              <a:rPr dirty="0" sz="1400" b="1">
                <a:latin typeface="Tahoma"/>
                <a:cs typeface="Tahoma"/>
              </a:rPr>
              <a:t>select</a:t>
            </a:r>
            <a:r>
              <a:rPr dirty="0" sz="1400" spc="-20" b="1">
                <a:latin typeface="Tahoma"/>
                <a:cs typeface="Tahoma"/>
              </a:rPr>
              <a:t> </a:t>
            </a:r>
            <a:r>
              <a:rPr dirty="0" sz="1400" spc="-80" b="1">
                <a:latin typeface="Tahoma"/>
                <a:cs typeface="Tahoma"/>
              </a:rPr>
              <a:t>A.Marca_Imm</a:t>
            </a:r>
            <a:r>
              <a:rPr dirty="0" sz="1400" spc="-5" b="1">
                <a:latin typeface="Tahoma"/>
                <a:cs typeface="Tahoma"/>
              </a:rPr>
              <a:t> </a:t>
            </a:r>
            <a:r>
              <a:rPr dirty="0" sz="1400" spc="-55" b="1">
                <a:latin typeface="Tahoma"/>
                <a:cs typeface="Tahoma"/>
              </a:rPr>
              <a:t>into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Marca_Immn</a:t>
            </a:r>
            <a:endParaRPr sz="1400">
              <a:latin typeface="Tahoma"/>
              <a:cs typeface="Tahoma"/>
            </a:endParaRPr>
          </a:p>
          <a:p>
            <a:pPr algn="ctr" marL="12700" marR="5080">
              <a:lnSpc>
                <a:spcPct val="159300"/>
              </a:lnSpc>
              <a:spcBef>
                <a:spcPts val="15"/>
              </a:spcBef>
            </a:pPr>
            <a:r>
              <a:rPr dirty="0" sz="1400" spc="-35" b="1">
                <a:latin typeface="Tahoma"/>
                <a:cs typeface="Tahoma"/>
              </a:rPr>
              <a:t>from</a:t>
            </a:r>
            <a:r>
              <a:rPr dirty="0" sz="1400" spc="-5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Aereo</a:t>
            </a:r>
            <a:r>
              <a:rPr dirty="0" sz="1400" spc="-50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A</a:t>
            </a:r>
            <a:r>
              <a:rPr dirty="0" sz="1400" spc="-55" b="1">
                <a:latin typeface="Tahoma"/>
                <a:cs typeface="Tahoma"/>
              </a:rPr>
              <a:t> </a:t>
            </a:r>
            <a:r>
              <a:rPr dirty="0" sz="1400" spc="-85" b="1">
                <a:latin typeface="Tahoma"/>
                <a:cs typeface="Tahoma"/>
              </a:rPr>
              <a:t>join</a:t>
            </a:r>
            <a:r>
              <a:rPr dirty="0" sz="1400" spc="-30" b="1">
                <a:latin typeface="Tahoma"/>
                <a:cs typeface="Tahoma"/>
              </a:rPr>
              <a:t> </a:t>
            </a:r>
            <a:r>
              <a:rPr dirty="0" sz="1400" spc="-50" b="1">
                <a:latin typeface="Tahoma"/>
                <a:cs typeface="Tahoma"/>
              </a:rPr>
              <a:t>Volo</a:t>
            </a:r>
            <a:r>
              <a:rPr dirty="0" sz="1400" spc="-55" b="1">
                <a:latin typeface="Tahoma"/>
                <a:cs typeface="Tahoma"/>
              </a:rPr>
              <a:t> </a:t>
            </a:r>
            <a:r>
              <a:rPr dirty="0" sz="1400" b="1">
                <a:latin typeface="Tahoma"/>
                <a:cs typeface="Tahoma"/>
              </a:rPr>
              <a:t>V</a:t>
            </a:r>
            <a:r>
              <a:rPr dirty="0" sz="1400" spc="-6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on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85" b="1">
                <a:latin typeface="Tahoma"/>
                <a:cs typeface="Tahoma"/>
              </a:rPr>
              <a:t>A.Marca_Imm=V.Marca_Imm </a:t>
            </a:r>
            <a:r>
              <a:rPr dirty="0" sz="1400" spc="-60" b="1">
                <a:latin typeface="Tahoma"/>
                <a:cs typeface="Tahoma"/>
              </a:rPr>
              <a:t>where</a:t>
            </a:r>
            <a:r>
              <a:rPr dirty="0" sz="1400" spc="-10" b="1">
                <a:latin typeface="Tahoma"/>
                <a:cs typeface="Tahoma"/>
              </a:rPr>
              <a:t> </a:t>
            </a:r>
            <a:r>
              <a:rPr dirty="0" sz="1400" spc="-70" b="1">
                <a:latin typeface="Tahoma"/>
                <a:cs typeface="Tahoma"/>
              </a:rPr>
              <a:t>A.Marca_Imm=(select</a:t>
            </a:r>
            <a:r>
              <a:rPr dirty="0" sz="1400" spc="-10" b="1">
                <a:latin typeface="Tahoma"/>
                <a:cs typeface="Tahoma"/>
              </a:rPr>
              <a:t> </a:t>
            </a:r>
            <a:r>
              <a:rPr dirty="0" sz="1400" spc="-95" b="1">
                <a:latin typeface="Tahoma"/>
                <a:cs typeface="Tahoma"/>
              </a:rPr>
              <a:t>Marca_Imm</a:t>
            </a:r>
            <a:r>
              <a:rPr dirty="0" sz="1400" spc="15" b="1">
                <a:latin typeface="Tahoma"/>
                <a:cs typeface="Tahoma"/>
              </a:rPr>
              <a:t> </a:t>
            </a:r>
            <a:r>
              <a:rPr dirty="0" sz="1400" spc="-35" b="1">
                <a:latin typeface="Tahoma"/>
                <a:cs typeface="Tahoma"/>
              </a:rPr>
              <a:t>from</a:t>
            </a:r>
            <a:r>
              <a:rPr dirty="0" sz="1400" spc="3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Aereo</a:t>
            </a:r>
            <a:endParaRPr sz="1400">
              <a:latin typeface="Tahoma"/>
              <a:cs typeface="Tahoma"/>
            </a:endParaRPr>
          </a:p>
          <a:p>
            <a:pPr algn="ctr" marL="175260">
              <a:lnSpc>
                <a:spcPct val="100000"/>
              </a:lnSpc>
              <a:spcBef>
                <a:spcPts val="994"/>
              </a:spcBef>
            </a:pPr>
            <a:r>
              <a:rPr dirty="0" sz="1400" spc="-55" b="1">
                <a:latin typeface="Tahoma"/>
                <a:cs typeface="Tahoma"/>
              </a:rPr>
              <a:t>where</a:t>
            </a:r>
            <a:r>
              <a:rPr dirty="0" sz="1400" spc="-15" b="1">
                <a:latin typeface="Tahoma"/>
                <a:cs typeface="Tahoma"/>
              </a:rPr>
              <a:t> </a:t>
            </a:r>
            <a:r>
              <a:rPr dirty="0" sz="1400" spc="-114" b="1">
                <a:latin typeface="Tahoma"/>
                <a:cs typeface="Tahoma"/>
              </a:rPr>
              <a:t>Iata=IataN</a:t>
            </a:r>
            <a:r>
              <a:rPr dirty="0" sz="1400" spc="-75" b="1">
                <a:latin typeface="Tahoma"/>
                <a:cs typeface="Tahoma"/>
              </a:rPr>
              <a:t> </a:t>
            </a:r>
            <a:r>
              <a:rPr dirty="0" sz="1400" spc="-25" b="1">
                <a:latin typeface="Tahoma"/>
                <a:cs typeface="Tahoma"/>
              </a:rPr>
              <a:t>and </a:t>
            </a:r>
            <a:r>
              <a:rPr dirty="0" sz="1400" spc="-10" b="1">
                <a:latin typeface="Tahoma"/>
                <a:cs typeface="Tahoma"/>
              </a:rPr>
              <a:t>Cod_V=Cod_VN);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400">
              <a:latin typeface="Tahoma"/>
              <a:cs typeface="Tahoma"/>
            </a:endParaRPr>
          </a:p>
          <a:p>
            <a:pPr algn="ctr" marL="6985">
              <a:lnSpc>
                <a:spcPct val="100000"/>
              </a:lnSpc>
            </a:pPr>
            <a:r>
              <a:rPr dirty="0" sz="1400" spc="-10" b="1">
                <a:latin typeface="Tahoma"/>
                <a:cs typeface="Tahoma"/>
              </a:rPr>
              <a:t>exception</a:t>
            </a:r>
            <a:endParaRPr sz="1400">
              <a:latin typeface="Tahoma"/>
              <a:cs typeface="Tahoma"/>
            </a:endParaRPr>
          </a:p>
          <a:p>
            <a:pPr marL="841375" marR="829944" indent="354965">
              <a:lnSpc>
                <a:spcPts val="2690"/>
              </a:lnSpc>
              <a:spcBef>
                <a:spcPts val="245"/>
              </a:spcBef>
            </a:pPr>
            <a:r>
              <a:rPr dirty="0" sz="1400" spc="-65" b="1">
                <a:latin typeface="Tahoma"/>
                <a:cs typeface="Tahoma"/>
              </a:rPr>
              <a:t>when</a:t>
            </a:r>
            <a:r>
              <a:rPr dirty="0" sz="1400" spc="2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NO_DATA_FOUND</a:t>
            </a:r>
            <a:r>
              <a:rPr dirty="0" sz="1400" spc="-65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then </a:t>
            </a:r>
            <a:r>
              <a:rPr dirty="0" sz="1400" spc="-60" b="1">
                <a:latin typeface="Tahoma"/>
                <a:cs typeface="Tahoma"/>
              </a:rPr>
              <a:t>return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'Nessun</a:t>
            </a:r>
            <a:r>
              <a:rPr dirty="0" sz="1400" spc="-65" b="1">
                <a:latin typeface="Tahoma"/>
                <a:cs typeface="Tahoma"/>
              </a:rPr>
              <a:t> </a:t>
            </a:r>
            <a:r>
              <a:rPr dirty="0" sz="1400" spc="-30" b="1">
                <a:latin typeface="Tahoma"/>
                <a:cs typeface="Tahoma"/>
              </a:rPr>
              <a:t>dato</a:t>
            </a:r>
            <a:r>
              <a:rPr dirty="0" sz="1400" spc="-50" b="1">
                <a:latin typeface="Tahoma"/>
                <a:cs typeface="Tahoma"/>
              </a:rPr>
              <a:t> </a:t>
            </a:r>
            <a:r>
              <a:rPr dirty="0" sz="1400" spc="-20" b="1">
                <a:latin typeface="Tahoma"/>
                <a:cs typeface="Tahoma"/>
              </a:rPr>
              <a:t>per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25" b="1">
                <a:latin typeface="Tahoma"/>
                <a:cs typeface="Tahoma"/>
              </a:rPr>
              <a:t>questo</a:t>
            </a:r>
            <a:r>
              <a:rPr dirty="0" sz="1400" spc="-45" b="1">
                <a:latin typeface="Tahoma"/>
                <a:cs typeface="Tahoma"/>
              </a:rPr>
              <a:t> volo';</a:t>
            </a:r>
            <a:endParaRPr sz="1400">
              <a:latin typeface="Tahoma"/>
              <a:cs typeface="Tahoma"/>
            </a:endParaRPr>
          </a:p>
          <a:p>
            <a:pPr marL="2239010">
              <a:lnSpc>
                <a:spcPct val="100000"/>
              </a:lnSpc>
              <a:spcBef>
                <a:spcPts val="735"/>
              </a:spcBef>
            </a:pPr>
            <a:r>
              <a:rPr dirty="0" sz="1400" spc="-20" b="1">
                <a:latin typeface="Tahoma"/>
                <a:cs typeface="Tahoma"/>
              </a:rPr>
              <a:t>end;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15583" y="273761"/>
            <a:ext cx="5133975" cy="5753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800" spc="-8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FUNCTION</a:t>
            </a:r>
            <a:r>
              <a:rPr dirty="0" u="sng" sz="1800" spc="-8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RESTITUISCE</a:t>
            </a:r>
            <a:r>
              <a:rPr dirty="0" u="sng" sz="1800" spc="-8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7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DURATA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EFFETTIVA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9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CIASCUN</a:t>
            </a:r>
            <a:r>
              <a:rPr dirty="0" u="sng" sz="1800" spc="-14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7880" y="349758"/>
            <a:ext cx="191706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80"/>
              <a:t>CLASSE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28701" y="1132179"/>
            <a:ext cx="5911215" cy="5432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26390">
              <a:lnSpc>
                <a:spcPct val="120000"/>
              </a:lnSpc>
              <a:spcBef>
                <a:spcPts val="100"/>
              </a:spcBef>
            </a:pPr>
            <a:r>
              <a:rPr dirty="0" sz="2000" spc="-20" b="1">
                <a:latin typeface="Tahoma"/>
                <a:cs typeface="Tahoma"/>
              </a:rPr>
              <a:t>create</a:t>
            </a:r>
            <a:r>
              <a:rPr dirty="0" sz="2000" spc="-13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or</a:t>
            </a:r>
            <a:r>
              <a:rPr dirty="0" sz="2000" spc="-70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replace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procedure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Classe(Importon Pagamento.Importo%type)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000" spc="-25" b="1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  <a:p>
            <a:pPr marL="12700" marR="2064385">
              <a:lnSpc>
                <a:spcPct val="161500"/>
              </a:lnSpc>
              <a:spcBef>
                <a:spcPts val="15"/>
              </a:spcBef>
            </a:pPr>
            <a:r>
              <a:rPr dirty="0" sz="2000" spc="-85" b="1">
                <a:latin typeface="Tahoma"/>
                <a:cs typeface="Tahoma"/>
              </a:rPr>
              <a:t>imp</a:t>
            </a:r>
            <a:r>
              <a:rPr dirty="0" sz="2000" spc="-45" b="1">
                <a:latin typeface="Tahoma"/>
                <a:cs typeface="Tahoma"/>
              </a:rPr>
              <a:t> </a:t>
            </a:r>
            <a:r>
              <a:rPr dirty="0" sz="2000" spc="-90" b="1">
                <a:latin typeface="Tahoma"/>
                <a:cs typeface="Tahoma"/>
              </a:rPr>
              <a:t>Pagamento.Importo%type; </a:t>
            </a:r>
            <a:r>
              <a:rPr dirty="0" sz="2000" spc="-10" b="1">
                <a:latin typeface="Tahoma"/>
                <a:cs typeface="Tahoma"/>
              </a:rPr>
              <a:t>begin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000" b="1">
                <a:latin typeface="Tahoma"/>
                <a:cs typeface="Tahoma"/>
              </a:rPr>
              <a:t>select</a:t>
            </a:r>
            <a:r>
              <a:rPr dirty="0" sz="2000" spc="-90" b="1">
                <a:latin typeface="Tahoma"/>
                <a:cs typeface="Tahoma"/>
              </a:rPr>
              <a:t> </a:t>
            </a:r>
            <a:r>
              <a:rPr dirty="0" sz="2000" spc="-100" b="1">
                <a:latin typeface="Tahoma"/>
                <a:cs typeface="Tahoma"/>
              </a:rPr>
              <a:t>P.Importo</a:t>
            </a:r>
            <a:r>
              <a:rPr dirty="0" sz="2000" spc="-70" b="1">
                <a:latin typeface="Tahoma"/>
                <a:cs typeface="Tahoma"/>
              </a:rPr>
              <a:t> </a:t>
            </a:r>
            <a:r>
              <a:rPr dirty="0" sz="2000" spc="-65" b="1">
                <a:latin typeface="Tahoma"/>
                <a:cs typeface="Tahoma"/>
              </a:rPr>
              <a:t>into</a:t>
            </a:r>
            <a:r>
              <a:rPr dirty="0" sz="2000" spc="-60" b="1">
                <a:latin typeface="Tahoma"/>
                <a:cs typeface="Tahoma"/>
              </a:rPr>
              <a:t> </a:t>
            </a:r>
            <a:r>
              <a:rPr dirty="0" sz="2000" spc="-25" b="1">
                <a:latin typeface="Tahoma"/>
                <a:cs typeface="Tahoma"/>
              </a:rPr>
              <a:t>imp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  <a:spcBef>
                <a:spcPts val="1010"/>
              </a:spcBef>
            </a:pPr>
            <a:r>
              <a:rPr dirty="0" sz="2000" spc="-40" b="1">
                <a:latin typeface="Tahoma"/>
                <a:cs typeface="Tahoma"/>
              </a:rPr>
              <a:t>from</a:t>
            </a:r>
            <a:r>
              <a:rPr dirty="0" sz="2000" spc="-65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Pagamento</a:t>
            </a:r>
            <a:r>
              <a:rPr dirty="0" sz="2000" spc="-9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P</a:t>
            </a:r>
            <a:r>
              <a:rPr dirty="0" sz="2000" spc="-60" b="1">
                <a:latin typeface="Tahoma"/>
                <a:cs typeface="Tahoma"/>
              </a:rPr>
              <a:t> </a:t>
            </a:r>
            <a:r>
              <a:rPr dirty="0" sz="2000" spc="-114" b="1">
                <a:latin typeface="Tahoma"/>
                <a:cs typeface="Tahoma"/>
              </a:rPr>
              <a:t>join</a:t>
            </a:r>
            <a:r>
              <a:rPr dirty="0" sz="2000" spc="-40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Biglietto</a:t>
            </a:r>
            <a:r>
              <a:rPr dirty="0" sz="2000" spc="-9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B</a:t>
            </a:r>
            <a:r>
              <a:rPr dirty="0" sz="2000" spc="-100" b="1">
                <a:latin typeface="Tahoma"/>
                <a:cs typeface="Tahoma"/>
              </a:rPr>
              <a:t> </a:t>
            </a:r>
            <a:r>
              <a:rPr dirty="0" sz="2000" spc="-30" b="1">
                <a:latin typeface="Tahoma"/>
                <a:cs typeface="Tahoma"/>
              </a:rPr>
              <a:t>on</a:t>
            </a:r>
            <a:r>
              <a:rPr dirty="0" sz="2000" spc="-60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P.CF=B.CF </a:t>
            </a:r>
            <a:r>
              <a:rPr dirty="0" sz="2000" spc="-110" b="1">
                <a:latin typeface="Tahoma"/>
                <a:cs typeface="Tahoma"/>
              </a:rPr>
              <a:t>join</a:t>
            </a:r>
            <a:r>
              <a:rPr dirty="0" sz="2000" spc="-40" b="1">
                <a:latin typeface="Tahoma"/>
                <a:cs typeface="Tahoma"/>
              </a:rPr>
              <a:t> </a:t>
            </a:r>
            <a:r>
              <a:rPr dirty="0" sz="2000" spc="-60" b="1">
                <a:latin typeface="Tahoma"/>
                <a:cs typeface="Tahoma"/>
              </a:rPr>
              <a:t>Volo</a:t>
            </a:r>
            <a:r>
              <a:rPr dirty="0" sz="2000" spc="-8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V</a:t>
            </a:r>
            <a:r>
              <a:rPr dirty="0" sz="2000" spc="-135" b="1">
                <a:latin typeface="Tahoma"/>
                <a:cs typeface="Tahoma"/>
              </a:rPr>
              <a:t> </a:t>
            </a:r>
            <a:r>
              <a:rPr dirty="0" sz="2000" spc="-30" b="1">
                <a:latin typeface="Tahoma"/>
                <a:cs typeface="Tahoma"/>
              </a:rPr>
              <a:t>on</a:t>
            </a:r>
            <a:r>
              <a:rPr dirty="0" sz="2000" spc="-5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B.Cod_V=V.Cod_V</a:t>
            </a:r>
            <a:endParaRPr sz="2000">
              <a:latin typeface="Tahoma"/>
              <a:cs typeface="Tahoma"/>
            </a:endParaRPr>
          </a:p>
          <a:p>
            <a:pPr marL="12700" marR="211454">
              <a:lnSpc>
                <a:spcPct val="120000"/>
              </a:lnSpc>
              <a:spcBef>
                <a:spcPts val="1000"/>
              </a:spcBef>
            </a:pPr>
            <a:r>
              <a:rPr dirty="0" sz="2000" spc="-70" b="1">
                <a:latin typeface="Tahoma"/>
                <a:cs typeface="Tahoma"/>
              </a:rPr>
              <a:t>where</a:t>
            </a:r>
            <a:r>
              <a:rPr dirty="0" sz="2000" spc="-80" b="1">
                <a:latin typeface="Tahoma"/>
                <a:cs typeface="Tahoma"/>
              </a:rPr>
              <a:t> </a:t>
            </a:r>
            <a:r>
              <a:rPr dirty="0" sz="2000" spc="-110" b="1">
                <a:latin typeface="Tahoma"/>
                <a:cs typeface="Tahoma"/>
              </a:rPr>
              <a:t>P.Importo=Importon</a:t>
            </a:r>
            <a:r>
              <a:rPr dirty="0" sz="2000" spc="-75" b="1">
                <a:latin typeface="Tahoma"/>
                <a:cs typeface="Tahoma"/>
              </a:rPr>
              <a:t> </a:t>
            </a:r>
            <a:r>
              <a:rPr dirty="0" sz="2000" spc="-50" b="1">
                <a:latin typeface="Tahoma"/>
                <a:cs typeface="Tahoma"/>
              </a:rPr>
              <a:t>and</a:t>
            </a:r>
            <a:r>
              <a:rPr dirty="0" sz="2000" spc="-70" b="1">
                <a:latin typeface="Tahoma"/>
                <a:cs typeface="Tahoma"/>
              </a:rPr>
              <a:t> </a:t>
            </a:r>
            <a:r>
              <a:rPr dirty="0" sz="2000" spc="-35" b="1">
                <a:latin typeface="Tahoma"/>
                <a:cs typeface="Tahoma"/>
              </a:rPr>
              <a:t>Classe='J'</a:t>
            </a:r>
            <a:r>
              <a:rPr dirty="0" sz="2000" spc="-30" b="1">
                <a:latin typeface="Tahoma"/>
                <a:cs typeface="Tahoma"/>
              </a:rPr>
              <a:t> </a:t>
            </a:r>
            <a:r>
              <a:rPr dirty="0" sz="2000" spc="-25" b="1">
                <a:latin typeface="Tahoma"/>
                <a:cs typeface="Tahoma"/>
              </a:rPr>
              <a:t>and </a:t>
            </a:r>
            <a:r>
              <a:rPr dirty="0" sz="2000" spc="-50" b="1">
                <a:latin typeface="Tahoma"/>
                <a:cs typeface="Tahoma"/>
              </a:rPr>
              <a:t>V.Durata&gt;100;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000" spc="-20" b="1">
                <a:latin typeface="Tahoma"/>
                <a:cs typeface="Tahoma"/>
              </a:rPr>
              <a:t>if</a:t>
            </a:r>
            <a:r>
              <a:rPr dirty="0" sz="2000" spc="-100" b="1">
                <a:latin typeface="Tahoma"/>
                <a:cs typeface="Tahoma"/>
              </a:rPr>
              <a:t> </a:t>
            </a:r>
            <a:r>
              <a:rPr dirty="0" sz="2000" spc="-90" b="1">
                <a:latin typeface="Tahoma"/>
                <a:cs typeface="Tahoma"/>
              </a:rPr>
              <a:t>imp&lt;500</a:t>
            </a:r>
            <a:r>
              <a:rPr dirty="0" sz="2000" spc="-60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then</a:t>
            </a:r>
            <a:endParaRPr sz="2000">
              <a:latin typeface="Tahoma"/>
              <a:cs typeface="Tahoma"/>
            </a:endParaRPr>
          </a:p>
          <a:p>
            <a:pPr marL="495300">
              <a:lnSpc>
                <a:spcPct val="100000"/>
              </a:lnSpc>
              <a:spcBef>
                <a:spcPts val="1490"/>
              </a:spcBef>
            </a:pPr>
            <a:r>
              <a:rPr dirty="0" sz="2000" spc="-60" b="1">
                <a:latin typeface="Tahoma"/>
                <a:cs typeface="Tahoma"/>
              </a:rPr>
              <a:t>DBMS_OUTPUT.PUT_LINE('Non</a:t>
            </a:r>
            <a:r>
              <a:rPr dirty="0" sz="2000" spc="-30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è</a:t>
            </a:r>
            <a:r>
              <a:rPr dirty="0" sz="2000" spc="-3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classe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20790" y="1192530"/>
            <a:ext cx="5611495" cy="4766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Tahoma"/>
                <a:cs typeface="Tahoma"/>
              </a:rPr>
              <a:t>business');</a:t>
            </a:r>
            <a:endParaRPr sz="2000">
              <a:latin typeface="Tahoma"/>
              <a:cs typeface="Tahoma"/>
            </a:endParaRPr>
          </a:p>
          <a:p>
            <a:pPr algn="ctr" marL="19050">
              <a:lnSpc>
                <a:spcPct val="100000"/>
              </a:lnSpc>
              <a:spcBef>
                <a:spcPts val="1475"/>
              </a:spcBef>
            </a:pPr>
            <a:r>
              <a:rPr dirty="0" sz="2000" spc="-20" b="1">
                <a:latin typeface="Tahoma"/>
                <a:cs typeface="Tahoma"/>
              </a:rPr>
              <a:t>else</a:t>
            </a:r>
            <a:endParaRPr sz="2000">
              <a:latin typeface="Tahoma"/>
              <a:cs typeface="Tahoma"/>
            </a:endParaRPr>
          </a:p>
          <a:p>
            <a:pPr algn="ctr" marL="12065" marR="5080">
              <a:lnSpc>
                <a:spcPct val="161500"/>
              </a:lnSpc>
              <a:spcBef>
                <a:spcPts val="15"/>
              </a:spcBef>
            </a:pPr>
            <a:r>
              <a:rPr dirty="0" sz="2000" spc="-45" b="1">
                <a:latin typeface="Tahoma"/>
                <a:cs typeface="Tahoma"/>
              </a:rPr>
              <a:t>DBMS_OUTPUT.PUT_LINE('Classe</a:t>
            </a:r>
            <a:r>
              <a:rPr dirty="0" sz="2000" spc="70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business'); </a:t>
            </a:r>
            <a:r>
              <a:rPr dirty="0" sz="2000" spc="-20" b="1">
                <a:latin typeface="Tahoma"/>
                <a:cs typeface="Tahoma"/>
              </a:rPr>
              <a:t>end</a:t>
            </a:r>
            <a:r>
              <a:rPr dirty="0" sz="2000" spc="-125" b="1">
                <a:latin typeface="Tahoma"/>
                <a:cs typeface="Tahoma"/>
              </a:rPr>
              <a:t> </a:t>
            </a:r>
            <a:r>
              <a:rPr dirty="0" sz="2000" spc="-25" b="1">
                <a:latin typeface="Tahoma"/>
                <a:cs typeface="Tahoma"/>
              </a:rPr>
              <a:t>if;</a:t>
            </a:r>
            <a:endParaRPr sz="2000">
              <a:latin typeface="Tahoma"/>
              <a:cs typeface="Tahoma"/>
            </a:endParaRPr>
          </a:p>
          <a:p>
            <a:pPr algn="ctr" marL="2207260" marR="2184400" indent="-5715">
              <a:lnSpc>
                <a:spcPts val="3890"/>
              </a:lnSpc>
              <a:spcBef>
                <a:spcPts val="360"/>
              </a:spcBef>
            </a:pPr>
            <a:r>
              <a:rPr dirty="0" sz="2000" spc="-10" b="1">
                <a:latin typeface="Tahoma"/>
                <a:cs typeface="Tahoma"/>
              </a:rPr>
              <a:t>commit; </a:t>
            </a:r>
            <a:r>
              <a:rPr dirty="0" sz="2000" spc="-45" b="1">
                <a:latin typeface="Tahoma"/>
                <a:cs typeface="Tahoma"/>
              </a:rPr>
              <a:t>exception</a:t>
            </a:r>
            <a:endParaRPr sz="2000">
              <a:latin typeface="Tahoma"/>
              <a:cs typeface="Tahoma"/>
            </a:endParaRPr>
          </a:p>
          <a:p>
            <a:pPr algn="ctr" marL="8890">
              <a:lnSpc>
                <a:spcPct val="100000"/>
              </a:lnSpc>
              <a:spcBef>
                <a:spcPts val="1100"/>
              </a:spcBef>
            </a:pPr>
            <a:r>
              <a:rPr dirty="0" sz="2000" spc="-90" b="1">
                <a:latin typeface="Tahoma"/>
                <a:cs typeface="Tahoma"/>
              </a:rPr>
              <a:t>when</a:t>
            </a:r>
            <a:r>
              <a:rPr dirty="0" sz="2000" spc="-15" b="1">
                <a:latin typeface="Tahoma"/>
                <a:cs typeface="Tahoma"/>
              </a:rPr>
              <a:t> </a:t>
            </a:r>
            <a:r>
              <a:rPr dirty="0" sz="2000" spc="-80" b="1">
                <a:latin typeface="Tahoma"/>
                <a:cs typeface="Tahoma"/>
              </a:rPr>
              <a:t>NO_DATA_FOUND</a:t>
            </a:r>
            <a:r>
              <a:rPr dirty="0" sz="2000" spc="-5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then</a:t>
            </a:r>
            <a:endParaRPr sz="2000">
              <a:latin typeface="Tahoma"/>
              <a:cs typeface="Tahoma"/>
            </a:endParaRPr>
          </a:p>
          <a:p>
            <a:pPr algn="ctr" marL="7620">
              <a:lnSpc>
                <a:spcPct val="100000"/>
              </a:lnSpc>
              <a:spcBef>
                <a:spcPts val="1475"/>
              </a:spcBef>
            </a:pPr>
            <a:r>
              <a:rPr dirty="0" sz="2000" spc="-60" b="1">
                <a:latin typeface="Tahoma"/>
                <a:cs typeface="Tahoma"/>
              </a:rPr>
              <a:t>DBMS_OUTPUT.PUT_LINE('Non</a:t>
            </a:r>
            <a:r>
              <a:rPr dirty="0" sz="2000" spc="3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esiste');</a:t>
            </a:r>
            <a:endParaRPr sz="2000">
              <a:latin typeface="Tahoma"/>
              <a:cs typeface="Tahoma"/>
            </a:endParaRPr>
          </a:p>
          <a:p>
            <a:pPr algn="ctr" marL="2283460" marR="2266315">
              <a:lnSpc>
                <a:spcPct val="161500"/>
              </a:lnSpc>
              <a:spcBef>
                <a:spcPts val="15"/>
              </a:spcBef>
            </a:pPr>
            <a:r>
              <a:rPr dirty="0" sz="2000" spc="-60" b="1">
                <a:latin typeface="Tahoma"/>
                <a:cs typeface="Tahoma"/>
              </a:rPr>
              <a:t>rollback; </a:t>
            </a:r>
            <a:r>
              <a:rPr dirty="0" sz="2000" spc="-20" b="1">
                <a:latin typeface="Tahoma"/>
                <a:cs typeface="Tahoma"/>
              </a:rPr>
              <a:t>end;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91329" y="230886"/>
            <a:ext cx="6842759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03225">
              <a:lnSpc>
                <a:spcPct val="100000"/>
              </a:lnSpc>
              <a:spcBef>
                <a:spcPts val="95"/>
              </a:spcBef>
            </a:pP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6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PROCEDURA,</a:t>
            </a:r>
            <a:r>
              <a:rPr dirty="0" u="sng" sz="16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</a:t>
            </a:r>
            <a:r>
              <a:rPr dirty="0" u="sng" sz="16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BASE</a:t>
            </a:r>
            <a:r>
              <a:rPr dirty="0" u="sng" sz="16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</a:t>
            </a:r>
            <a:r>
              <a:rPr dirty="0" u="sng" sz="16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VALORE</a:t>
            </a:r>
            <a:r>
              <a:rPr dirty="0" u="sng" sz="16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SPECIFICATO</a:t>
            </a:r>
            <a:r>
              <a:rPr dirty="0" u="sng" sz="16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NELLA</a:t>
            </a:r>
            <a:r>
              <a:rPr dirty="0" sz="1600" spc="-10">
                <a:latin typeface="Verdana"/>
                <a:cs typeface="Verdana"/>
              </a:rPr>
              <a:t> 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CHIAMATA,</a:t>
            </a:r>
            <a:r>
              <a:rPr dirty="0" u="sng" sz="16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IDENTIFICA</a:t>
            </a:r>
            <a:r>
              <a:rPr dirty="0" u="sng" sz="16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2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6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</a:t>
            </a:r>
            <a:r>
              <a:rPr dirty="0" u="sng" sz="16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CUI</a:t>
            </a:r>
            <a:r>
              <a:rPr dirty="0" u="sng" sz="16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6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6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BUSINESS,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QUELLI</a:t>
            </a:r>
            <a:r>
              <a:rPr dirty="0" u="sng" sz="16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6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BUSINESS</a:t>
            </a:r>
            <a:r>
              <a:rPr dirty="0" u="sng" sz="16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6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QUELLI</a:t>
            </a:r>
            <a:r>
              <a:rPr dirty="0" u="sng" sz="16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6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CUI</a:t>
            </a:r>
            <a:r>
              <a:rPr dirty="0" u="sng" sz="16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6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r>
              <a:rPr dirty="0" u="sng" sz="16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6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6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DEFINITO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499617"/>
            <a:ext cx="24047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VRYANAIR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33552" y="1708505"/>
            <a:ext cx="5684520" cy="4572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5420">
              <a:lnSpc>
                <a:spcPct val="120000"/>
              </a:lnSpc>
              <a:spcBef>
                <a:spcPts val="100"/>
              </a:spcBef>
            </a:pPr>
            <a:r>
              <a:rPr dirty="0" sz="2000" spc="-20" b="1">
                <a:latin typeface="Tahoma"/>
                <a:cs typeface="Tahoma"/>
              </a:rPr>
              <a:t>create</a:t>
            </a:r>
            <a:r>
              <a:rPr dirty="0" sz="2000" spc="-125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or</a:t>
            </a:r>
            <a:r>
              <a:rPr dirty="0" sz="2000" spc="-6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replace</a:t>
            </a:r>
            <a:r>
              <a:rPr dirty="0" sz="2000" spc="-120" b="1">
                <a:latin typeface="Tahoma"/>
                <a:cs typeface="Tahoma"/>
              </a:rPr>
              <a:t> </a:t>
            </a:r>
            <a:r>
              <a:rPr dirty="0" sz="2000" spc="-35" b="1">
                <a:latin typeface="Tahoma"/>
                <a:cs typeface="Tahoma"/>
              </a:rPr>
              <a:t>function</a:t>
            </a:r>
            <a:r>
              <a:rPr dirty="0" sz="2000" spc="-45" b="1">
                <a:latin typeface="Tahoma"/>
                <a:cs typeface="Tahoma"/>
              </a:rPr>
              <a:t> </a:t>
            </a:r>
            <a:r>
              <a:rPr dirty="0" sz="2000" spc="-60" b="1">
                <a:latin typeface="Tahoma"/>
                <a:cs typeface="Tahoma"/>
              </a:rPr>
              <a:t>VRyanair</a:t>
            </a:r>
            <a:r>
              <a:rPr dirty="0" sz="2000" spc="-75" b="1">
                <a:latin typeface="Tahoma"/>
                <a:cs typeface="Tahoma"/>
              </a:rPr>
              <a:t> </a:t>
            </a:r>
            <a:r>
              <a:rPr dirty="0" sz="2000" spc="-65" b="1">
                <a:latin typeface="Tahoma"/>
                <a:cs typeface="Tahoma"/>
              </a:rPr>
              <a:t>(Tipo_Ln </a:t>
            </a:r>
            <a:r>
              <a:rPr dirty="0" sz="2000" spc="-85" b="1">
                <a:latin typeface="Tahoma"/>
                <a:cs typeface="Tahoma"/>
              </a:rPr>
              <a:t>Licenza.Tipo_L%type</a:t>
            </a:r>
            <a:r>
              <a:rPr dirty="0" sz="2000" spc="-375" b="1">
                <a:latin typeface="Tahoma"/>
                <a:cs typeface="Tahoma"/>
              </a:rPr>
              <a:t> </a:t>
            </a:r>
            <a:r>
              <a:rPr dirty="0" sz="2000" spc="-200" b="1">
                <a:latin typeface="Tahoma"/>
                <a:cs typeface="Tahoma"/>
              </a:rPr>
              <a:t>,</a:t>
            </a:r>
            <a:r>
              <a:rPr dirty="0" sz="2000" spc="6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Cod_Vn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40" b="1">
                <a:latin typeface="Tahoma"/>
                <a:cs typeface="Tahoma"/>
              </a:rPr>
              <a:t>Volo.Cod_V%type)</a:t>
            </a:r>
            <a:endParaRPr sz="2000">
              <a:latin typeface="Tahoma"/>
              <a:cs typeface="Tahoma"/>
            </a:endParaRPr>
          </a:p>
          <a:p>
            <a:pPr marL="12700" marR="3911600">
              <a:lnSpc>
                <a:spcPts val="3890"/>
              </a:lnSpc>
              <a:spcBef>
                <a:spcPts val="365"/>
              </a:spcBef>
            </a:pPr>
            <a:r>
              <a:rPr dirty="0" sz="2000" spc="-55" b="1">
                <a:latin typeface="Tahoma"/>
                <a:cs typeface="Tahoma"/>
              </a:rPr>
              <a:t>return</a:t>
            </a:r>
            <a:r>
              <a:rPr dirty="0" sz="2000" spc="-90" b="1">
                <a:latin typeface="Tahoma"/>
                <a:cs typeface="Tahoma"/>
              </a:rPr>
              <a:t> </a:t>
            </a:r>
            <a:r>
              <a:rPr dirty="0" sz="2000" spc="-50" b="1">
                <a:latin typeface="Tahoma"/>
                <a:cs typeface="Tahoma"/>
              </a:rPr>
              <a:t>varchar </a:t>
            </a:r>
            <a:r>
              <a:rPr dirty="0" sz="2000" spc="-25" b="1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2000" b="1">
                <a:latin typeface="Tahoma"/>
                <a:cs typeface="Tahoma"/>
              </a:rPr>
              <a:t>cod</a:t>
            </a:r>
            <a:r>
              <a:rPr dirty="0" sz="2000" spc="-45" b="1">
                <a:latin typeface="Tahoma"/>
                <a:cs typeface="Tahoma"/>
              </a:rPr>
              <a:t> </a:t>
            </a:r>
            <a:r>
              <a:rPr dirty="0" sz="2000" spc="-40" b="1">
                <a:latin typeface="Tahoma"/>
                <a:cs typeface="Tahoma"/>
              </a:rPr>
              <a:t>Volo.Cod_V%type;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000" spc="-10" b="1">
                <a:latin typeface="Tahoma"/>
                <a:cs typeface="Tahoma"/>
              </a:rPr>
              <a:t>begin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2000" b="1">
                <a:latin typeface="Tahoma"/>
                <a:cs typeface="Tahoma"/>
              </a:rPr>
              <a:t>select</a:t>
            </a:r>
            <a:r>
              <a:rPr dirty="0" sz="2000" spc="-105" b="1">
                <a:latin typeface="Tahoma"/>
                <a:cs typeface="Tahoma"/>
              </a:rPr>
              <a:t> </a:t>
            </a:r>
            <a:r>
              <a:rPr dirty="0" sz="2000" spc="-95" b="1">
                <a:latin typeface="Tahoma"/>
                <a:cs typeface="Tahoma"/>
              </a:rPr>
              <a:t>max(V.Cod_V)</a:t>
            </a:r>
            <a:r>
              <a:rPr dirty="0" sz="2000" spc="-55" b="1">
                <a:latin typeface="Tahoma"/>
                <a:cs typeface="Tahoma"/>
              </a:rPr>
              <a:t> </a:t>
            </a:r>
            <a:r>
              <a:rPr dirty="0" sz="2000" spc="-65" b="1">
                <a:latin typeface="Tahoma"/>
                <a:cs typeface="Tahoma"/>
              </a:rPr>
              <a:t>into</a:t>
            </a:r>
            <a:r>
              <a:rPr dirty="0" sz="2000" spc="-75" b="1">
                <a:latin typeface="Tahoma"/>
                <a:cs typeface="Tahoma"/>
              </a:rPr>
              <a:t> </a:t>
            </a:r>
            <a:r>
              <a:rPr dirty="0" sz="2000" spc="-25" b="1">
                <a:latin typeface="Tahoma"/>
                <a:cs typeface="Tahoma"/>
              </a:rPr>
              <a:t>cod</a:t>
            </a:r>
            <a:endParaRPr sz="2000">
              <a:latin typeface="Tahoma"/>
              <a:cs typeface="Tahoma"/>
            </a:endParaRPr>
          </a:p>
          <a:p>
            <a:pPr marL="1221105" marR="5080" indent="-1209040">
              <a:lnSpc>
                <a:spcPct val="161500"/>
              </a:lnSpc>
              <a:spcBef>
                <a:spcPts val="5"/>
              </a:spcBef>
            </a:pPr>
            <a:r>
              <a:rPr dirty="0" sz="2000" spc="-40" b="1">
                <a:latin typeface="Tahoma"/>
                <a:cs typeface="Tahoma"/>
              </a:rPr>
              <a:t>from</a:t>
            </a:r>
            <a:r>
              <a:rPr dirty="0" sz="2000" spc="-75" b="1">
                <a:latin typeface="Tahoma"/>
                <a:cs typeface="Tahoma"/>
              </a:rPr>
              <a:t> </a:t>
            </a:r>
            <a:r>
              <a:rPr dirty="0" sz="2000" spc="-30" b="1">
                <a:latin typeface="Tahoma"/>
                <a:cs typeface="Tahoma"/>
              </a:rPr>
              <a:t>Compagnia</a:t>
            </a:r>
            <a:r>
              <a:rPr dirty="0" sz="2000" spc="-95" b="1">
                <a:latin typeface="Tahoma"/>
                <a:cs typeface="Tahoma"/>
              </a:rPr>
              <a:t> </a:t>
            </a:r>
            <a:r>
              <a:rPr dirty="0" sz="2000" spc="170" b="1">
                <a:latin typeface="Tahoma"/>
                <a:cs typeface="Tahoma"/>
              </a:rPr>
              <a:t>C</a:t>
            </a:r>
            <a:r>
              <a:rPr dirty="0" sz="2000" spc="-145" b="1">
                <a:latin typeface="Tahoma"/>
                <a:cs typeface="Tahoma"/>
              </a:rPr>
              <a:t> </a:t>
            </a:r>
            <a:r>
              <a:rPr dirty="0" sz="2000" spc="-120" b="1">
                <a:latin typeface="Tahoma"/>
                <a:cs typeface="Tahoma"/>
              </a:rPr>
              <a:t>join</a:t>
            </a:r>
            <a:r>
              <a:rPr dirty="0" sz="2000" spc="-30" b="1">
                <a:latin typeface="Tahoma"/>
                <a:cs typeface="Tahoma"/>
              </a:rPr>
              <a:t> </a:t>
            </a:r>
            <a:r>
              <a:rPr dirty="0" sz="2000" spc="-65" b="1">
                <a:latin typeface="Tahoma"/>
                <a:cs typeface="Tahoma"/>
              </a:rPr>
              <a:t>Volo</a:t>
            </a:r>
            <a:r>
              <a:rPr dirty="0" sz="2000" spc="-80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V</a:t>
            </a:r>
            <a:r>
              <a:rPr dirty="0" sz="2000" spc="-7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on</a:t>
            </a:r>
            <a:r>
              <a:rPr dirty="0" sz="2000" spc="-40" b="1">
                <a:latin typeface="Tahoma"/>
                <a:cs typeface="Tahoma"/>
              </a:rPr>
              <a:t> </a:t>
            </a:r>
            <a:r>
              <a:rPr dirty="0" sz="2000" spc="-120" b="1">
                <a:latin typeface="Tahoma"/>
                <a:cs typeface="Tahoma"/>
              </a:rPr>
              <a:t>C.Iata=V.Iata </a:t>
            </a:r>
            <a:r>
              <a:rPr dirty="0" sz="2000" spc="-110" b="1">
                <a:latin typeface="Tahoma"/>
                <a:cs typeface="Tahoma"/>
              </a:rPr>
              <a:t>join</a:t>
            </a:r>
            <a:r>
              <a:rPr dirty="0" sz="2000" spc="10" b="1">
                <a:latin typeface="Tahoma"/>
                <a:cs typeface="Tahoma"/>
              </a:rPr>
              <a:t> </a:t>
            </a:r>
            <a:r>
              <a:rPr dirty="0" sz="2000" spc="-25" b="1">
                <a:latin typeface="Tahoma"/>
                <a:cs typeface="Tahoma"/>
              </a:rPr>
              <a:t>PersonaleBordo</a:t>
            </a:r>
            <a:r>
              <a:rPr dirty="0" sz="2000" spc="-60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PB</a:t>
            </a:r>
            <a:r>
              <a:rPr dirty="0" sz="2000" spc="-25" b="1">
                <a:latin typeface="Tahoma"/>
                <a:cs typeface="Tahoma"/>
              </a:rPr>
              <a:t> 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34861" y="1768856"/>
            <a:ext cx="5544820" cy="3780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105"/>
              </a:spcBef>
            </a:pPr>
            <a:r>
              <a:rPr dirty="0" sz="2000" spc="-20" b="1">
                <a:latin typeface="Tahoma"/>
                <a:cs typeface="Tahoma"/>
              </a:rPr>
              <a:t>PB.Cod_V=V.Cod_V</a:t>
            </a:r>
            <a:endParaRPr sz="2000">
              <a:latin typeface="Tahoma"/>
              <a:cs typeface="Tahoma"/>
            </a:endParaRPr>
          </a:p>
          <a:p>
            <a:pPr marL="12700" marR="5080" indent="147320">
              <a:lnSpc>
                <a:spcPts val="3890"/>
              </a:lnSpc>
              <a:spcBef>
                <a:spcPts val="360"/>
              </a:spcBef>
            </a:pPr>
            <a:r>
              <a:rPr dirty="0" sz="2000" spc="-110" b="1">
                <a:latin typeface="Tahoma"/>
                <a:cs typeface="Tahoma"/>
              </a:rPr>
              <a:t>join</a:t>
            </a:r>
            <a:r>
              <a:rPr dirty="0" sz="2000" spc="-4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Licenza</a:t>
            </a:r>
            <a:r>
              <a:rPr dirty="0" sz="2000" spc="-13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L</a:t>
            </a:r>
            <a:r>
              <a:rPr dirty="0" sz="2000" spc="-12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on</a:t>
            </a:r>
            <a:r>
              <a:rPr dirty="0" sz="2000" spc="-10" b="1">
                <a:latin typeface="Tahoma"/>
                <a:cs typeface="Tahoma"/>
              </a:rPr>
              <a:t> L.Matricola=PB.Matricola </a:t>
            </a:r>
            <a:r>
              <a:rPr dirty="0" sz="2000" spc="-70" b="1">
                <a:latin typeface="Tahoma"/>
                <a:cs typeface="Tahoma"/>
              </a:rPr>
              <a:t>where</a:t>
            </a:r>
            <a:r>
              <a:rPr dirty="0" sz="2000" spc="-80" b="1">
                <a:latin typeface="Tahoma"/>
                <a:cs typeface="Tahoma"/>
              </a:rPr>
              <a:t> </a:t>
            </a:r>
            <a:r>
              <a:rPr dirty="0" sz="2000" spc="-90" b="1">
                <a:latin typeface="Tahoma"/>
                <a:cs typeface="Tahoma"/>
              </a:rPr>
              <a:t>Tipo_L=Tipo_Ln</a:t>
            </a:r>
            <a:r>
              <a:rPr dirty="0" sz="2000" spc="-35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and</a:t>
            </a:r>
            <a:r>
              <a:rPr dirty="0" sz="2000" spc="-65" b="1">
                <a:latin typeface="Tahoma"/>
                <a:cs typeface="Tahoma"/>
              </a:rPr>
              <a:t> </a:t>
            </a:r>
            <a:r>
              <a:rPr dirty="0" sz="2000" spc="-100" b="1">
                <a:latin typeface="Tahoma"/>
                <a:cs typeface="Tahoma"/>
              </a:rPr>
              <a:t>V.Cod_V=Cod_Vn;</a:t>
            </a:r>
            <a:endParaRPr sz="2000">
              <a:latin typeface="Tahoma"/>
              <a:cs typeface="Tahoma"/>
            </a:endParaRPr>
          </a:p>
          <a:p>
            <a:pPr marL="2100580">
              <a:lnSpc>
                <a:spcPct val="100000"/>
              </a:lnSpc>
              <a:spcBef>
                <a:spcPts val="1100"/>
              </a:spcBef>
            </a:pPr>
            <a:r>
              <a:rPr dirty="0" sz="2000" spc="-65" b="1">
                <a:latin typeface="Tahoma"/>
                <a:cs typeface="Tahoma"/>
              </a:rPr>
              <a:t>return</a:t>
            </a:r>
            <a:r>
              <a:rPr dirty="0" sz="2000" spc="-3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cod;</a:t>
            </a:r>
            <a:endParaRPr sz="2000">
              <a:latin typeface="Tahoma"/>
              <a:cs typeface="Tahoma"/>
            </a:endParaRPr>
          </a:p>
          <a:p>
            <a:pPr algn="ctr" marL="193675">
              <a:lnSpc>
                <a:spcPct val="100000"/>
              </a:lnSpc>
              <a:spcBef>
                <a:spcPts val="1475"/>
              </a:spcBef>
            </a:pPr>
            <a:r>
              <a:rPr dirty="0" sz="2000" spc="-10" b="1">
                <a:latin typeface="Tahoma"/>
                <a:cs typeface="Tahoma"/>
              </a:rPr>
              <a:t>exception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90"/>
              </a:spcBef>
            </a:pPr>
            <a:r>
              <a:rPr dirty="0" sz="2000" spc="-90" b="1">
                <a:latin typeface="Tahoma"/>
                <a:cs typeface="Tahoma"/>
              </a:rPr>
              <a:t>when</a:t>
            </a:r>
            <a:r>
              <a:rPr dirty="0" sz="2000" spc="-15" b="1">
                <a:latin typeface="Tahoma"/>
                <a:cs typeface="Tahoma"/>
              </a:rPr>
              <a:t> </a:t>
            </a:r>
            <a:r>
              <a:rPr dirty="0" sz="2000" spc="-80" b="1">
                <a:latin typeface="Tahoma"/>
                <a:cs typeface="Tahoma"/>
              </a:rPr>
              <a:t>NO_DATA_FOUND</a:t>
            </a:r>
            <a:r>
              <a:rPr dirty="0" sz="2000" spc="-55" b="1">
                <a:latin typeface="Tahoma"/>
                <a:cs typeface="Tahoma"/>
              </a:rPr>
              <a:t> </a:t>
            </a:r>
            <a:r>
              <a:rPr dirty="0" sz="2000" spc="-20" b="1">
                <a:latin typeface="Tahoma"/>
                <a:cs typeface="Tahoma"/>
              </a:rPr>
              <a:t>then</a:t>
            </a:r>
            <a:endParaRPr sz="2000">
              <a:latin typeface="Tahoma"/>
              <a:cs typeface="Tahoma"/>
            </a:endParaRPr>
          </a:p>
          <a:p>
            <a:pPr algn="ctr" marR="1270">
              <a:lnSpc>
                <a:spcPct val="100000"/>
              </a:lnSpc>
              <a:spcBef>
                <a:spcPts val="1475"/>
              </a:spcBef>
            </a:pPr>
            <a:r>
              <a:rPr dirty="0" sz="2000" spc="-65" b="1">
                <a:latin typeface="Tahoma"/>
                <a:cs typeface="Tahoma"/>
              </a:rPr>
              <a:t>DBMS_OUTPUT.PUT_LINE('Voli</a:t>
            </a:r>
            <a:r>
              <a:rPr dirty="0" sz="2000" spc="-35" b="1">
                <a:latin typeface="Tahoma"/>
                <a:cs typeface="Tahoma"/>
              </a:rPr>
              <a:t> </a:t>
            </a:r>
            <a:r>
              <a:rPr dirty="0" sz="2000" spc="-60" b="1">
                <a:latin typeface="Tahoma"/>
                <a:cs typeface="Tahoma"/>
              </a:rPr>
              <a:t>non</a:t>
            </a:r>
            <a:r>
              <a:rPr dirty="0" sz="200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trovati');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dirty="0" sz="2000" spc="-20" b="1">
                <a:latin typeface="Tahoma"/>
                <a:cs typeface="Tahoma"/>
              </a:rPr>
              <a:t>end;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20536" y="334136"/>
            <a:ext cx="49352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8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FUNCTION</a:t>
            </a:r>
            <a:r>
              <a:rPr dirty="0" u="sng" sz="18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TROVA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800" spc="-1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CODICI</a:t>
            </a:r>
            <a:r>
              <a:rPr dirty="0" u="sng" sz="1800" spc="-1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RELATIVI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TIPO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8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LICENZA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SPECIFICATO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1387" y="499617"/>
            <a:ext cx="2458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65" b="1">
                <a:latin typeface="Tahoma"/>
                <a:cs typeface="Tahoma"/>
              </a:rPr>
              <a:t>ECONOMY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437515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create</a:t>
            </a:r>
            <a:r>
              <a:rPr dirty="0" spc="-85"/>
              <a:t> </a:t>
            </a:r>
            <a:r>
              <a:rPr dirty="0" spc="-20"/>
              <a:t>or</a:t>
            </a:r>
            <a:r>
              <a:rPr dirty="0" spc="-45"/>
              <a:t> </a:t>
            </a:r>
            <a:r>
              <a:rPr dirty="0" spc="-20"/>
              <a:t>replace</a:t>
            </a:r>
            <a:r>
              <a:rPr dirty="0" spc="-95"/>
              <a:t> </a:t>
            </a:r>
            <a:r>
              <a:rPr dirty="0" spc="-25"/>
              <a:t>procedure</a:t>
            </a:r>
            <a:r>
              <a:rPr dirty="0" spc="-95"/>
              <a:t> </a:t>
            </a:r>
            <a:r>
              <a:rPr dirty="0" spc="-45"/>
              <a:t>Economy(Importoe </a:t>
            </a:r>
            <a:r>
              <a:rPr dirty="0" spc="-35"/>
              <a:t>Pagamento.Importo%type)</a:t>
            </a: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pc="-25"/>
              <a:t>as</a:t>
            </a:r>
          </a:p>
          <a:p>
            <a:pPr marL="12700" marR="1740535">
              <a:lnSpc>
                <a:spcPct val="148800"/>
              </a:lnSpc>
              <a:spcBef>
                <a:spcPts val="15"/>
              </a:spcBef>
            </a:pPr>
            <a:r>
              <a:rPr dirty="0" spc="-50"/>
              <a:t>importo</a:t>
            </a:r>
            <a:r>
              <a:rPr dirty="0" spc="-20"/>
              <a:t> </a:t>
            </a:r>
            <a:r>
              <a:rPr dirty="0" spc="-75"/>
              <a:t>Pagamento.Importo%type; </a:t>
            </a:r>
            <a:r>
              <a:rPr dirty="0" spc="-10"/>
              <a:t>begin</a:t>
            </a: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/>
              <a:t>select</a:t>
            </a:r>
            <a:r>
              <a:rPr dirty="0" spc="-85"/>
              <a:t> P.Importo</a:t>
            </a:r>
            <a:r>
              <a:rPr dirty="0" spc="-65"/>
              <a:t> </a:t>
            </a:r>
            <a:r>
              <a:rPr dirty="0" spc="-60"/>
              <a:t>into </a:t>
            </a:r>
            <a:r>
              <a:rPr dirty="0" spc="-10"/>
              <a:t>importo</a:t>
            </a: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dirty="0" spc="-40"/>
              <a:t>from</a:t>
            </a:r>
            <a:r>
              <a:rPr dirty="0"/>
              <a:t> </a:t>
            </a:r>
            <a:r>
              <a:rPr dirty="0" spc="-40"/>
              <a:t>Pagamento</a:t>
            </a:r>
            <a:r>
              <a:rPr dirty="0" spc="-80"/>
              <a:t> </a:t>
            </a:r>
            <a:r>
              <a:rPr dirty="0"/>
              <a:t>P</a:t>
            </a:r>
            <a:r>
              <a:rPr dirty="0" spc="-35"/>
              <a:t> </a:t>
            </a:r>
            <a:r>
              <a:rPr dirty="0" spc="-95"/>
              <a:t>join</a:t>
            </a:r>
            <a:r>
              <a:rPr dirty="0" spc="-30"/>
              <a:t> </a:t>
            </a:r>
            <a:r>
              <a:rPr dirty="0" spc="-45"/>
              <a:t>Biglietto</a:t>
            </a:r>
            <a:r>
              <a:rPr dirty="0" spc="-70"/>
              <a:t> </a:t>
            </a:r>
            <a:r>
              <a:rPr dirty="0"/>
              <a:t>B</a:t>
            </a:r>
            <a:r>
              <a:rPr dirty="0" spc="-55"/>
              <a:t> </a:t>
            </a:r>
            <a:r>
              <a:rPr dirty="0" spc="-50"/>
              <a:t>on</a:t>
            </a:r>
            <a:r>
              <a:rPr dirty="0" spc="-40"/>
              <a:t> </a:t>
            </a:r>
            <a:r>
              <a:rPr dirty="0" spc="-35"/>
              <a:t>P.CF=B.CF</a:t>
            </a:r>
            <a:r>
              <a:rPr dirty="0" spc="-90"/>
              <a:t> </a:t>
            </a:r>
            <a:r>
              <a:rPr dirty="0" spc="-35"/>
              <a:t>join </a:t>
            </a:r>
            <a:r>
              <a:rPr dirty="0" spc="-55"/>
              <a:t>Volo</a:t>
            </a:r>
            <a:r>
              <a:rPr dirty="0" spc="-70"/>
              <a:t> </a:t>
            </a:r>
            <a:r>
              <a:rPr dirty="0"/>
              <a:t>V</a:t>
            </a:r>
            <a:r>
              <a:rPr dirty="0" spc="-65"/>
              <a:t> </a:t>
            </a:r>
            <a:r>
              <a:rPr dirty="0" spc="-45"/>
              <a:t>on</a:t>
            </a:r>
            <a:r>
              <a:rPr dirty="0" spc="-60"/>
              <a:t> </a:t>
            </a:r>
            <a:r>
              <a:rPr dirty="0" spc="-20"/>
              <a:t>B.Cod_V=V.Cod_V</a:t>
            </a:r>
          </a:p>
          <a:p>
            <a:pPr marL="12700" marR="595630">
              <a:lnSpc>
                <a:spcPct val="100000"/>
              </a:lnSpc>
              <a:spcBef>
                <a:spcPts val="994"/>
              </a:spcBef>
            </a:pPr>
            <a:r>
              <a:rPr dirty="0" spc="-65"/>
              <a:t>where</a:t>
            </a:r>
            <a:r>
              <a:rPr dirty="0" spc="-55"/>
              <a:t> </a:t>
            </a:r>
            <a:r>
              <a:rPr dirty="0" spc="-95"/>
              <a:t>P.Importo=Importoe</a:t>
            </a:r>
            <a:r>
              <a:rPr dirty="0" spc="-20"/>
              <a:t> </a:t>
            </a:r>
            <a:r>
              <a:rPr dirty="0" spc="-65"/>
              <a:t>and</a:t>
            </a:r>
            <a:r>
              <a:rPr dirty="0" spc="-40"/>
              <a:t> </a:t>
            </a:r>
            <a:r>
              <a:rPr dirty="0" spc="-35"/>
              <a:t>Classe='F'</a:t>
            </a:r>
            <a:r>
              <a:rPr dirty="0" spc="5"/>
              <a:t> </a:t>
            </a:r>
            <a:r>
              <a:rPr dirty="0" spc="-25"/>
              <a:t>and </a:t>
            </a:r>
            <a:r>
              <a:rPr dirty="0" spc="-55"/>
              <a:t>V.Tipo_Volo='Internazionale';</a:t>
            </a: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pc="-20"/>
              <a:t>if</a:t>
            </a:r>
            <a:r>
              <a:rPr dirty="0" spc="-80"/>
              <a:t> </a:t>
            </a:r>
            <a:r>
              <a:rPr dirty="0" spc="-55"/>
              <a:t>importo&gt;800</a:t>
            </a:r>
            <a:r>
              <a:rPr dirty="0" spc="-85"/>
              <a:t> </a:t>
            </a:r>
            <a:r>
              <a:rPr dirty="0" spc="-20"/>
              <a:t>then</a:t>
            </a:r>
          </a:p>
          <a:p>
            <a:pPr marL="12700" marR="24765">
              <a:lnSpc>
                <a:spcPct val="148800"/>
              </a:lnSpc>
              <a:spcBef>
                <a:spcPts val="15"/>
              </a:spcBef>
            </a:pPr>
            <a:r>
              <a:rPr dirty="0" spc="-50"/>
              <a:t>DBMS_OUTPUT.PUT_LINE('Non</a:t>
            </a:r>
            <a:r>
              <a:rPr dirty="0" spc="-40"/>
              <a:t> </a:t>
            </a:r>
            <a:r>
              <a:rPr dirty="0"/>
              <a:t>è</a:t>
            </a:r>
            <a:r>
              <a:rPr dirty="0" spc="-30"/>
              <a:t> </a:t>
            </a:r>
            <a:r>
              <a:rPr dirty="0"/>
              <a:t>classe</a:t>
            </a:r>
            <a:r>
              <a:rPr dirty="0" spc="-25"/>
              <a:t> </a:t>
            </a:r>
            <a:r>
              <a:rPr dirty="0" spc="-40"/>
              <a:t>economy'); </a:t>
            </a:r>
            <a:r>
              <a:rPr dirty="0" spc="-20"/>
              <a:t>else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577076" y="1609445"/>
            <a:ext cx="4809490" cy="311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700" spc="-40" b="1">
                <a:latin typeface="Tahoma"/>
                <a:cs typeface="Tahoma"/>
              </a:rPr>
              <a:t>DBMS_OUTPUT.PUT_LINE('Classe</a:t>
            </a:r>
            <a:r>
              <a:rPr dirty="0" sz="1700" spc="110" b="1">
                <a:latin typeface="Tahoma"/>
                <a:cs typeface="Tahoma"/>
              </a:rPr>
              <a:t> </a:t>
            </a:r>
            <a:r>
              <a:rPr dirty="0" sz="1700" spc="-45" b="1">
                <a:latin typeface="Tahoma"/>
                <a:cs typeface="Tahoma"/>
              </a:rPr>
              <a:t>economy'); </a:t>
            </a:r>
            <a:r>
              <a:rPr dirty="0" sz="1700" spc="-30" b="1">
                <a:latin typeface="Tahoma"/>
                <a:cs typeface="Tahoma"/>
              </a:rPr>
              <a:t>end</a:t>
            </a:r>
            <a:r>
              <a:rPr dirty="0" sz="1700" spc="-95" b="1">
                <a:latin typeface="Tahoma"/>
                <a:cs typeface="Tahoma"/>
              </a:rPr>
              <a:t> </a:t>
            </a:r>
            <a:r>
              <a:rPr dirty="0" sz="1700" spc="-25" b="1">
                <a:latin typeface="Tahoma"/>
                <a:cs typeface="Tahoma"/>
              </a:rPr>
              <a:t>if;</a:t>
            </a:r>
            <a:endParaRPr sz="17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1005"/>
              </a:spcBef>
            </a:pPr>
            <a:r>
              <a:rPr dirty="0" sz="1700" spc="-10" b="1">
                <a:latin typeface="Tahoma"/>
                <a:cs typeface="Tahoma"/>
              </a:rPr>
              <a:t>commit;</a:t>
            </a:r>
            <a:endParaRPr sz="17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  <a:spcBef>
                <a:spcPts val="1000"/>
              </a:spcBef>
            </a:pPr>
            <a:r>
              <a:rPr dirty="0" sz="1700" spc="-10" b="1">
                <a:latin typeface="Tahoma"/>
                <a:cs typeface="Tahoma"/>
              </a:rPr>
              <a:t>exception</a:t>
            </a:r>
            <a:endParaRPr sz="17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994"/>
              </a:spcBef>
            </a:pPr>
            <a:r>
              <a:rPr dirty="0" sz="1700" spc="-80" b="1">
                <a:latin typeface="Tahoma"/>
                <a:cs typeface="Tahoma"/>
              </a:rPr>
              <a:t>when</a:t>
            </a:r>
            <a:r>
              <a:rPr dirty="0" sz="1700" spc="-15" b="1">
                <a:latin typeface="Tahoma"/>
                <a:cs typeface="Tahoma"/>
              </a:rPr>
              <a:t> </a:t>
            </a:r>
            <a:r>
              <a:rPr dirty="0" sz="1700" spc="-65" b="1">
                <a:latin typeface="Tahoma"/>
                <a:cs typeface="Tahoma"/>
              </a:rPr>
              <a:t>NO_DATA_FOUND</a:t>
            </a:r>
            <a:r>
              <a:rPr dirty="0" sz="1700" spc="-80" b="1">
                <a:latin typeface="Tahoma"/>
                <a:cs typeface="Tahoma"/>
              </a:rPr>
              <a:t> </a:t>
            </a:r>
            <a:r>
              <a:rPr dirty="0" sz="1700" spc="-20" b="1">
                <a:latin typeface="Tahoma"/>
                <a:cs typeface="Tahoma"/>
              </a:rPr>
              <a:t>then</a:t>
            </a:r>
            <a:endParaRPr sz="17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1010"/>
              </a:spcBef>
            </a:pPr>
            <a:r>
              <a:rPr dirty="0" sz="1700" spc="-50" b="1">
                <a:latin typeface="Tahoma"/>
                <a:cs typeface="Tahoma"/>
              </a:rPr>
              <a:t>DBMS_OUTPUT.PUT_LINE('Non</a:t>
            </a:r>
            <a:r>
              <a:rPr dirty="0" sz="1700" spc="50" b="1">
                <a:latin typeface="Tahoma"/>
                <a:cs typeface="Tahoma"/>
              </a:rPr>
              <a:t> </a:t>
            </a:r>
            <a:r>
              <a:rPr dirty="0" sz="1700" spc="-10" b="1">
                <a:latin typeface="Tahoma"/>
                <a:cs typeface="Tahoma"/>
              </a:rPr>
              <a:t>esiste');</a:t>
            </a:r>
            <a:endParaRPr sz="1700">
              <a:latin typeface="Tahoma"/>
              <a:cs typeface="Tahoma"/>
            </a:endParaRPr>
          </a:p>
          <a:p>
            <a:pPr algn="ctr" marL="1957070" marR="1948180">
              <a:lnSpc>
                <a:spcPct val="148800"/>
              </a:lnSpc>
            </a:pPr>
            <a:r>
              <a:rPr dirty="0" sz="1700" spc="-55" b="1">
                <a:latin typeface="Tahoma"/>
                <a:cs typeface="Tahoma"/>
              </a:rPr>
              <a:t>rollback; </a:t>
            </a:r>
            <a:r>
              <a:rPr dirty="0" sz="1700" spc="-20" b="1">
                <a:latin typeface="Tahoma"/>
                <a:cs typeface="Tahoma"/>
              </a:rPr>
              <a:t>end;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1303" y="222884"/>
            <a:ext cx="7090409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QUESTA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PROCEDURA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,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BASE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</a:t>
            </a:r>
            <a:r>
              <a:rPr dirty="0" u="sng" sz="1800" spc="-10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VALORE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SPECIFICATO</a:t>
            </a:r>
            <a:r>
              <a:rPr dirty="0" sz="1800" spc="-10" b="0"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NELLA</a:t>
            </a:r>
            <a:r>
              <a:rPr dirty="0" u="sng" sz="1800" spc="-7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CHIAMATA,</a:t>
            </a:r>
            <a:r>
              <a:rPr dirty="0" u="sng" sz="18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8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IDENTIFICA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7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CUI</a:t>
            </a:r>
            <a:r>
              <a:rPr dirty="0" u="sng" sz="1800" spc="-9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800" spc="-6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</a:t>
            </a:r>
            <a:r>
              <a:rPr dirty="0" u="sng" sz="1800" spc="-9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sz="1800" spc="-35" b="0"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ECONOMY,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QUELLI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ECONOMY</a:t>
            </a:r>
            <a:r>
              <a:rPr dirty="0" u="sng" sz="1800" spc="-1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5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QUELLI</a:t>
            </a:r>
            <a:r>
              <a:rPr dirty="0" u="sng" sz="1800" spc="-1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800" spc="-114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9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CUI</a:t>
            </a:r>
            <a:r>
              <a:rPr dirty="0" u="sng" sz="1800" spc="-1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2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800" spc="-14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r>
              <a:rPr dirty="0" sz="1800" spc="-20" b="0">
                <a:latin typeface="Verdana"/>
                <a:cs typeface="Verdana"/>
              </a:rPr>
              <a:t> </a:t>
            </a:r>
            <a:r>
              <a:rPr dirty="0" u="sng" sz="180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800" spc="-1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5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u="sng" sz="1800" spc="-15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 b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DEFINITO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91032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8071" y="1496009"/>
            <a:ext cx="13919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VISTE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648071" y="2211451"/>
            <a:ext cx="5746115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spc="-25">
                <a:latin typeface="Verdana"/>
                <a:cs typeface="Verdana"/>
              </a:rPr>
              <a:t>UNA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55" b="1">
                <a:latin typeface="Tahoma"/>
                <a:cs typeface="Tahoma"/>
              </a:rPr>
              <a:t>VISTA</a:t>
            </a:r>
            <a:r>
              <a:rPr dirty="0" sz="1800" b="1">
                <a:latin typeface="Tahoma"/>
                <a:cs typeface="Tahoma"/>
              </a:rPr>
              <a:t> </a:t>
            </a:r>
            <a:r>
              <a:rPr dirty="0" sz="1800" spc="-40">
                <a:latin typeface="Verdana"/>
                <a:cs typeface="Verdana"/>
              </a:rPr>
              <a:t>E’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UN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 b="1">
                <a:latin typeface="Tahoma"/>
                <a:cs typeface="Tahoma"/>
              </a:rPr>
              <a:t>ALIAS</a:t>
            </a:r>
            <a:r>
              <a:rPr dirty="0" sz="1800" spc="-6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PER</a:t>
            </a:r>
            <a:r>
              <a:rPr dirty="0" sz="1800" spc="-70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UNA</a:t>
            </a:r>
            <a:r>
              <a:rPr dirty="0" sz="1800" spc="-45" b="1">
                <a:latin typeface="Tahoma"/>
                <a:cs typeface="Tahoma"/>
              </a:rPr>
              <a:t> </a:t>
            </a:r>
            <a:r>
              <a:rPr dirty="0" sz="1800" spc="-35" b="1">
                <a:latin typeface="Tahoma"/>
                <a:cs typeface="Tahoma"/>
              </a:rPr>
              <a:t>QUERY</a:t>
            </a:r>
            <a:r>
              <a:rPr dirty="0" sz="1800" spc="-35">
                <a:latin typeface="Verdana"/>
                <a:cs typeface="Verdana"/>
              </a:rPr>
              <a:t>.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IN </a:t>
            </a:r>
            <a:r>
              <a:rPr dirty="0" sz="1800" spc="-10">
                <a:latin typeface="Verdana"/>
                <a:cs typeface="Verdana"/>
              </a:rPr>
              <a:t>GENERALE,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UNA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VISTA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E’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UNA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b="1">
                <a:latin typeface="Tahoma"/>
                <a:cs typeface="Tahoma"/>
              </a:rPr>
              <a:t>TABELLA</a:t>
            </a:r>
            <a:r>
              <a:rPr dirty="0" sz="1800" spc="30" b="1">
                <a:latin typeface="Tahoma"/>
                <a:cs typeface="Tahoma"/>
              </a:rPr>
              <a:t> </a:t>
            </a:r>
            <a:r>
              <a:rPr dirty="0" sz="1800" spc="-10" b="1">
                <a:latin typeface="Tahoma"/>
                <a:cs typeface="Tahoma"/>
              </a:rPr>
              <a:t>VIRTUALE </a:t>
            </a:r>
            <a:r>
              <a:rPr dirty="0" sz="1800">
                <a:latin typeface="Verdana"/>
                <a:cs typeface="Verdana"/>
              </a:rPr>
              <a:t>NON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SALVATA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SU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DISCO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(</a:t>
            </a:r>
            <a:r>
              <a:rPr dirty="0" sz="1800" spc="-60" b="1">
                <a:latin typeface="Tahoma"/>
                <a:cs typeface="Tahoma"/>
              </a:rPr>
              <a:t>NON</a:t>
            </a:r>
            <a:r>
              <a:rPr dirty="0" sz="1800" spc="-15" b="1">
                <a:latin typeface="Tahoma"/>
                <a:cs typeface="Tahoma"/>
              </a:rPr>
              <a:t> </a:t>
            </a:r>
            <a:r>
              <a:rPr dirty="0" sz="1800" spc="-20">
                <a:latin typeface="Verdana"/>
                <a:cs typeface="Verdana"/>
              </a:rPr>
              <a:t>CREA</a:t>
            </a:r>
            <a:endParaRPr sz="1800">
              <a:latin typeface="Verdana"/>
              <a:cs typeface="Verdana"/>
            </a:endParaRPr>
          </a:p>
          <a:p>
            <a:pPr marL="12700" marR="56515">
              <a:lnSpc>
                <a:spcPct val="120000"/>
              </a:lnSpc>
            </a:pPr>
            <a:r>
              <a:rPr dirty="0" sz="1800" spc="-55" b="1">
                <a:latin typeface="Tahoma"/>
                <a:cs typeface="Tahoma"/>
              </a:rPr>
              <a:t>RIDONDANZA</a:t>
            </a:r>
            <a:r>
              <a:rPr dirty="0" sz="1800" spc="-55">
                <a:latin typeface="Verdana"/>
                <a:cs typeface="Verdana"/>
              </a:rPr>
              <a:t>)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55">
                <a:latin typeface="Verdana"/>
                <a:cs typeface="Verdana"/>
              </a:rPr>
              <a:t>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VISIBILE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AD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UN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UTENTE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PER </a:t>
            </a:r>
            <a:r>
              <a:rPr dirty="0" sz="1800">
                <a:latin typeface="Verdana"/>
                <a:cs typeface="Verdana"/>
              </a:rPr>
              <a:t>NON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50">
                <a:latin typeface="Verdana"/>
                <a:cs typeface="Verdana"/>
              </a:rPr>
              <a:t>PERMETTERE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L’ACCESSO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50">
                <a:latin typeface="Verdana"/>
                <a:cs typeface="Verdana"/>
              </a:rPr>
              <a:t>ALLE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TABELLE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MA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40">
                <a:latin typeface="Verdana"/>
                <a:cs typeface="Verdana"/>
              </a:rPr>
              <a:t>DATI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LIMITATI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291" y="892809"/>
            <a:ext cx="25952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VOLIPILOTI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3507" y="1537690"/>
            <a:ext cx="5904230" cy="434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4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ALL’UTENTE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 PILOTA</a:t>
            </a:r>
            <a:r>
              <a:rPr dirty="0" sz="14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6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45" b="1">
                <a:solidFill>
                  <a:srgbClr val="FF0000"/>
                </a:solidFill>
                <a:latin typeface="Tahoma"/>
                <a:cs typeface="Tahoma"/>
              </a:rPr>
              <a:t>PERMETTE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DI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VISUALIZZARE</a:t>
            </a:r>
            <a:r>
              <a:rPr dirty="0" sz="1400" spc="-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TUTTI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3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1400" spc="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70" b="1">
                <a:solidFill>
                  <a:srgbClr val="FF0000"/>
                </a:solidFill>
                <a:latin typeface="Tahoma"/>
                <a:cs typeface="Tahoma"/>
              </a:rPr>
              <a:t>VOLI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HANNO</a:t>
            </a:r>
            <a:r>
              <a:rPr dirty="0" sz="1400" spc="-1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90" b="1">
                <a:solidFill>
                  <a:srgbClr val="FF0000"/>
                </a:solidFill>
                <a:latin typeface="Tahoma"/>
                <a:cs typeface="Tahoma"/>
              </a:rPr>
              <a:t>GIA’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35" b="1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dirty="0" sz="14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PILOTA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7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z="14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35" b="1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dirty="0" sz="14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CO-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PILOTA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ASSEGNATO</a:t>
            </a:r>
            <a:endParaRPr sz="1400">
              <a:latin typeface="Tahoma"/>
              <a:cs typeface="Tahoma"/>
            </a:endParaRPr>
          </a:p>
          <a:p>
            <a:pPr marL="12700" marR="2621280">
              <a:lnSpc>
                <a:spcPct val="169300"/>
              </a:lnSpc>
            </a:pP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view </a:t>
            </a:r>
            <a:r>
              <a:rPr dirty="0" sz="1400" spc="-65">
                <a:latin typeface="Verdana"/>
                <a:cs typeface="Verdana"/>
              </a:rPr>
              <a:t>VoliPiloti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VRyanair(Tipo_L,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125">
                <a:latin typeface="Verdana"/>
                <a:cs typeface="Verdana"/>
              </a:rPr>
              <a:t>V.Cod_V)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VP,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114">
                <a:latin typeface="Verdana"/>
                <a:cs typeface="Verdana"/>
              </a:rPr>
              <a:t>Marca_Imm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Aereo,</a:t>
            </a:r>
            <a:endParaRPr sz="1400">
              <a:latin typeface="Verdana"/>
              <a:cs typeface="Verdana"/>
            </a:endParaRPr>
          </a:p>
          <a:p>
            <a:pPr marL="12700" marR="3544570">
              <a:lnSpc>
                <a:spcPct val="169300"/>
              </a:lnSpc>
            </a:pPr>
            <a:r>
              <a:rPr dirty="0" sz="1400" spc="-85">
                <a:latin typeface="Verdana"/>
                <a:cs typeface="Verdana"/>
              </a:rPr>
              <a:t>Nome_Comp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Compagnia, Tipo_L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L,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50">
                <a:latin typeface="Verdana"/>
                <a:cs typeface="Verdana"/>
              </a:rPr>
              <a:t>Ruolo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R</a:t>
            </a:r>
            <a:endParaRPr sz="1400">
              <a:latin typeface="Verdana"/>
              <a:cs typeface="Verdana"/>
            </a:endParaRPr>
          </a:p>
          <a:p>
            <a:pPr marL="12700" marR="2035175">
              <a:lnSpc>
                <a:spcPct val="169300"/>
              </a:lnSpc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Compagnia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75">
                <a:latin typeface="Verdana"/>
                <a:cs typeface="Verdana"/>
              </a:rPr>
              <a:t>C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Volo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V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C.Iata=V.Iata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PersonaleBordo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PB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PB.Cod_V=V.Cod_V</a:t>
            </a:r>
            <a:endParaRPr sz="1400">
              <a:latin typeface="Verdana"/>
              <a:cs typeface="Verdana"/>
            </a:endParaRPr>
          </a:p>
          <a:p>
            <a:pPr marL="12700" marR="2374265">
              <a:lnSpc>
                <a:spcPct val="169300"/>
              </a:lnSpc>
              <a:spcBef>
                <a:spcPts val="10"/>
              </a:spcBef>
            </a:pP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Licenza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50">
                <a:latin typeface="Verdana"/>
                <a:cs typeface="Verdana"/>
              </a:rPr>
              <a:t>L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L.Matricola=PB.Matricola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VP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171" y="1527047"/>
            <a:ext cx="4681728" cy="413918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499617"/>
            <a:ext cx="29457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DURATAVOLI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05678" y="368554"/>
            <a:ext cx="5937250" cy="4816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500" spc="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45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500" spc="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500" spc="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30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5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50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 PASSEGGERO</a:t>
            </a:r>
            <a:r>
              <a:rPr dirty="0" sz="1500" spc="-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5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40" b="1">
                <a:solidFill>
                  <a:srgbClr val="FF0000"/>
                </a:solidFill>
                <a:latin typeface="Tahoma"/>
                <a:cs typeface="Tahoma"/>
              </a:rPr>
              <a:t>CONOSCERE </a:t>
            </a:r>
            <a:r>
              <a:rPr dirty="0" sz="1500" spc="50" b="1">
                <a:solidFill>
                  <a:srgbClr val="FF0000"/>
                </a:solidFill>
                <a:latin typeface="Tahoma"/>
                <a:cs typeface="Tahoma"/>
              </a:rPr>
              <a:t>TUTTO</a:t>
            </a:r>
            <a:r>
              <a:rPr dirty="0" sz="1500" spc="-7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65" b="1">
                <a:solidFill>
                  <a:srgbClr val="FF0000"/>
                </a:solidFill>
                <a:latin typeface="Tahoma"/>
                <a:cs typeface="Tahoma"/>
              </a:rPr>
              <a:t>CIO’</a:t>
            </a:r>
            <a:r>
              <a:rPr dirty="0" sz="15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5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500" spc="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NECESSARIO</a:t>
            </a:r>
            <a:r>
              <a:rPr dirty="0" sz="1500" spc="-7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RELATIVAMENTE</a:t>
            </a:r>
            <a:r>
              <a:rPr dirty="0" sz="15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25" b="1">
                <a:solidFill>
                  <a:srgbClr val="FF0000"/>
                </a:solidFill>
                <a:latin typeface="Tahoma"/>
                <a:cs typeface="Tahoma"/>
              </a:rPr>
              <a:t>AL </a:t>
            </a:r>
            <a:r>
              <a:rPr dirty="0" sz="1500" spc="-30" b="1">
                <a:solidFill>
                  <a:srgbClr val="FF0000"/>
                </a:solidFill>
                <a:latin typeface="Tahoma"/>
                <a:cs typeface="Tahoma"/>
              </a:rPr>
              <a:t>PROPRIO</a:t>
            </a:r>
            <a:r>
              <a:rPr dirty="0" sz="15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VOLO</a:t>
            </a:r>
            <a:r>
              <a:rPr dirty="0" sz="15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dirty="0" sz="15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5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30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5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50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5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Tahoma"/>
                <a:cs typeface="Tahoma"/>
              </a:rPr>
              <a:t>DIRETTORE</a:t>
            </a:r>
            <a:r>
              <a:rPr dirty="0" sz="15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Tahoma"/>
                <a:cs typeface="Tahoma"/>
              </a:rPr>
              <a:t>DELL’AEROPORTO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5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FF0000"/>
                </a:solidFill>
                <a:latin typeface="Tahoma"/>
                <a:cs typeface="Tahoma"/>
              </a:rPr>
              <a:t>AVERE</a:t>
            </a:r>
            <a:r>
              <a:rPr dirty="0" sz="15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34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15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FF0000"/>
                </a:solidFill>
                <a:latin typeface="Tahoma"/>
                <a:cs typeface="Tahoma"/>
              </a:rPr>
              <a:t>VOLI</a:t>
            </a:r>
            <a:r>
              <a:rPr dirty="0" sz="15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55" b="1">
                <a:solidFill>
                  <a:srgbClr val="FF0000"/>
                </a:solidFill>
                <a:latin typeface="Tahoma"/>
                <a:cs typeface="Tahoma"/>
              </a:rPr>
              <a:t>SOTTO</a:t>
            </a:r>
            <a:r>
              <a:rPr dirty="0" sz="15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Tahoma"/>
                <a:cs typeface="Tahoma"/>
              </a:rPr>
              <a:t>CONTROLLO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latin typeface="Verdana"/>
                <a:cs typeface="Verdana"/>
              </a:rPr>
              <a:t>DurataVoli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endParaRPr sz="1500">
              <a:latin typeface="Verdana"/>
              <a:cs typeface="Verdana"/>
            </a:endParaRPr>
          </a:p>
          <a:p>
            <a:pPr marL="12700" marR="2026285">
              <a:lnSpc>
                <a:spcPts val="2990"/>
              </a:lnSpc>
              <a:spcBef>
                <a:spcPts val="285"/>
              </a:spcBef>
            </a:pPr>
            <a:r>
              <a:rPr dirty="0" sz="1500" spc="-35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distinct</a:t>
            </a: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Durata(V.Cod_V,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155">
                <a:latin typeface="Verdana"/>
                <a:cs typeface="Verdana"/>
              </a:rPr>
              <a:t>V.Iata)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latin typeface="Verdana"/>
                <a:cs typeface="Verdana"/>
              </a:rPr>
              <a:t>DV, </a:t>
            </a:r>
            <a:r>
              <a:rPr dirty="0" sz="1500" spc="-140">
                <a:latin typeface="Verdana"/>
                <a:cs typeface="Verdana"/>
              </a:rPr>
              <a:t>V.Marca_Imm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AereoVolo,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25">
                <a:latin typeface="Verdana"/>
                <a:cs typeface="Verdana"/>
              </a:rPr>
              <a:t>V.Cod_V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CV,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500" spc="-110">
                <a:latin typeface="Verdana"/>
                <a:cs typeface="Verdana"/>
              </a:rPr>
              <a:t>Data_V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DataVolo,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500" spc="-125">
                <a:latin typeface="Verdana"/>
                <a:cs typeface="Verdana"/>
              </a:rPr>
              <a:t>V.Icao_P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Partenza,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00" spc="-130">
                <a:latin typeface="Verdana"/>
                <a:cs typeface="Verdana"/>
              </a:rPr>
              <a:t>V.Icao_A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5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Arrivo</a:t>
            </a:r>
            <a:endParaRPr sz="1500">
              <a:latin typeface="Verdana"/>
              <a:cs typeface="Verdana"/>
            </a:endParaRPr>
          </a:p>
          <a:p>
            <a:pPr marL="12700" marR="1173480">
              <a:lnSpc>
                <a:spcPts val="2990"/>
              </a:lnSpc>
              <a:spcBef>
                <a:spcPts val="285"/>
              </a:spcBef>
            </a:pPr>
            <a:r>
              <a:rPr dirty="0" sz="1500" spc="-8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5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CartaImbarco</a:t>
            </a:r>
            <a:r>
              <a:rPr dirty="0" sz="1500" spc="-140">
                <a:latin typeface="Verdana"/>
                <a:cs typeface="Verdana"/>
              </a:rPr>
              <a:t> </a:t>
            </a:r>
            <a:r>
              <a:rPr dirty="0" sz="1500" spc="70">
                <a:latin typeface="Verdana"/>
                <a:cs typeface="Verdana"/>
              </a:rPr>
              <a:t>C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5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Volo</a:t>
            </a:r>
            <a:r>
              <a:rPr dirty="0" sz="1500" spc="-120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V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V.Cod_V=C.Cod_V </a:t>
            </a:r>
            <a:r>
              <a:rPr dirty="0" sz="1500" spc="-105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latin typeface="Verdana"/>
                <a:cs typeface="Verdana"/>
              </a:rPr>
              <a:t>Aeroporto</a:t>
            </a:r>
            <a:r>
              <a:rPr dirty="0" sz="1500" spc="-12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A.Icao=V.Icao_P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5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5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DV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1841753"/>
            <a:ext cx="35502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SOSTITUZIONE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88747" y="2583282"/>
            <a:ext cx="4854575" cy="289433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7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60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 E’</a:t>
            </a:r>
            <a:r>
              <a:rPr dirty="0" sz="1700" spc="-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30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700" spc="-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55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7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FF0000"/>
                </a:solidFill>
                <a:latin typeface="Tahoma"/>
                <a:cs typeface="Tahoma"/>
              </a:rPr>
              <a:t>DIRETTORE</a:t>
            </a:r>
            <a:endParaRPr sz="170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</a:pP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DELL’AEROPORTO</a:t>
            </a:r>
            <a:r>
              <a:rPr dirty="0" sz="17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700" spc="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POTER</a:t>
            </a:r>
            <a:r>
              <a:rPr dirty="0" sz="1700" spc="1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55" b="1">
                <a:solidFill>
                  <a:srgbClr val="FF0000"/>
                </a:solidFill>
                <a:latin typeface="Tahoma"/>
                <a:cs typeface="Tahoma"/>
              </a:rPr>
              <a:t>EFFETTUARE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UNA</a:t>
            </a:r>
            <a:r>
              <a:rPr dirty="0" sz="17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FF0000"/>
                </a:solidFill>
                <a:latin typeface="Tahoma"/>
                <a:cs typeface="Tahoma"/>
              </a:rPr>
              <a:t>SOSTITUZIONE</a:t>
            </a:r>
            <a:r>
              <a:rPr dirty="0" sz="1700" spc="-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dirty="0" sz="17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145" b="1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dirty="0" sz="17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FF0000"/>
                </a:solidFill>
                <a:latin typeface="Tahoma"/>
                <a:cs typeface="Tahoma"/>
              </a:rPr>
              <a:t>COMPONENTE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DEL</a:t>
            </a:r>
            <a:r>
              <a:rPr dirty="0" sz="17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45" b="1">
                <a:solidFill>
                  <a:srgbClr val="FF0000"/>
                </a:solidFill>
                <a:latin typeface="Tahoma"/>
                <a:cs typeface="Tahoma"/>
              </a:rPr>
              <a:t>PERSONALE</a:t>
            </a:r>
            <a:r>
              <a:rPr dirty="0" sz="170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210" b="1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dirty="0" sz="1700" spc="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BORDO</a:t>
            </a:r>
            <a:r>
              <a:rPr dirty="0" sz="17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60" b="1">
                <a:solidFill>
                  <a:srgbClr val="FF0000"/>
                </a:solidFill>
                <a:latin typeface="Tahoma"/>
                <a:cs typeface="Tahoma"/>
              </a:rPr>
              <a:t>CHE</a:t>
            </a:r>
            <a:r>
              <a:rPr dirty="0" sz="17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FF0000"/>
                </a:solidFill>
                <a:latin typeface="Tahoma"/>
                <a:cs typeface="Tahoma"/>
              </a:rPr>
              <a:t>HA</a:t>
            </a:r>
            <a:r>
              <a:rPr dirty="0" sz="1700" spc="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700" spc="-20" b="1">
                <a:solidFill>
                  <a:srgbClr val="FF0000"/>
                </a:solidFill>
                <a:latin typeface="Tahoma"/>
                <a:cs typeface="Tahoma"/>
              </a:rPr>
              <a:t>MENO </a:t>
            </a:r>
            <a:r>
              <a:rPr dirty="0" sz="1700" spc="-10" b="1">
                <a:solidFill>
                  <a:srgbClr val="FF0000"/>
                </a:solidFill>
                <a:latin typeface="Tahoma"/>
                <a:cs typeface="Tahoma"/>
              </a:rPr>
              <a:t>ESPERIENZA</a:t>
            </a:r>
            <a:endParaRPr sz="1700">
              <a:latin typeface="Tahoma"/>
              <a:cs typeface="Tahoma"/>
            </a:endParaRPr>
          </a:p>
          <a:p>
            <a:pPr marL="12700" marR="1025525">
              <a:lnSpc>
                <a:spcPts val="3460"/>
              </a:lnSpc>
              <a:spcBef>
                <a:spcPts val="335"/>
              </a:spcBef>
            </a:pPr>
            <a:r>
              <a:rPr dirty="0" sz="1700" spc="-6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7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7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55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7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105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7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latin typeface="Verdana"/>
                <a:cs typeface="Verdana"/>
              </a:rPr>
              <a:t>Sostituzione</a:t>
            </a:r>
            <a:r>
              <a:rPr dirty="0" sz="1700" spc="-110"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700" spc="-35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7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001F5F"/>
                </a:solidFill>
                <a:latin typeface="Verdana"/>
                <a:cs typeface="Verdana"/>
              </a:rPr>
              <a:t>distinct</a:t>
            </a:r>
            <a:r>
              <a:rPr dirty="0" sz="17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55">
                <a:latin typeface="Verdana"/>
                <a:cs typeface="Verdana"/>
              </a:rPr>
              <a:t>GestioneA</a:t>
            </a:r>
            <a:r>
              <a:rPr dirty="0" sz="1700" spc="-100">
                <a:latin typeface="Verdana"/>
                <a:cs typeface="Verdana"/>
              </a:rPr>
              <a:t> </a:t>
            </a:r>
            <a:r>
              <a:rPr dirty="0" sz="1700" spc="-4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7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Giovane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spc="-10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7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PersonaleBordo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0615" y="1482852"/>
            <a:ext cx="5838444" cy="3892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637336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2551" y="1496009"/>
            <a:ext cx="288544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COMPAGNIE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780021" y="2224252"/>
            <a:ext cx="4713605" cy="36226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4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4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DIRETTORE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DELL’AEROPORTO</a:t>
            </a:r>
            <a:r>
              <a:rPr dirty="0" sz="1400" spc="-114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4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50" b="1">
                <a:solidFill>
                  <a:srgbClr val="FF0000"/>
                </a:solidFill>
                <a:latin typeface="Tahoma"/>
                <a:cs typeface="Tahoma"/>
              </a:rPr>
              <a:t>CONOSCERE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50" b="1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COMPAGNIE</a:t>
            </a:r>
            <a:endParaRPr sz="1400">
              <a:latin typeface="Tahoma"/>
              <a:cs typeface="Tahoma"/>
            </a:endParaRPr>
          </a:p>
          <a:p>
            <a:pPr marL="12700" marR="1625600">
              <a:lnSpc>
                <a:spcPts val="2850"/>
              </a:lnSpc>
              <a:spcBef>
                <a:spcPts val="284"/>
              </a:spcBef>
            </a:pP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Compagnie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C.Iata,</a:t>
            </a:r>
            <a:endParaRPr sz="1400">
              <a:latin typeface="Verdana"/>
              <a:cs typeface="Verdana"/>
            </a:endParaRPr>
          </a:p>
          <a:p>
            <a:pPr marL="12700" marR="2353945">
              <a:lnSpc>
                <a:spcPts val="2840"/>
              </a:lnSpc>
              <a:spcBef>
                <a:spcPts val="10"/>
              </a:spcBef>
            </a:pPr>
            <a:r>
              <a:rPr dirty="0" sz="1400" spc="-90">
                <a:latin typeface="Verdana"/>
                <a:cs typeface="Verdana"/>
              </a:rPr>
              <a:t>Nome_Comp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Compagnia, </a:t>
            </a:r>
            <a:r>
              <a:rPr dirty="0" sz="1400" spc="-40">
                <a:latin typeface="Verdana"/>
                <a:cs typeface="Verdana"/>
              </a:rPr>
              <a:t>Pec_C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Pec,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400" spc="-135">
                <a:latin typeface="Verdana"/>
                <a:cs typeface="Verdana"/>
              </a:rPr>
              <a:t>Tel1_C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Telefono_Principale,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90">
                <a:latin typeface="Verdana"/>
                <a:cs typeface="Verdana"/>
              </a:rPr>
              <a:t>Tel2_C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Telefono_Secondario</a:t>
            </a:r>
            <a:endParaRPr sz="1400">
              <a:latin typeface="Verdana"/>
              <a:cs typeface="Verdana"/>
            </a:endParaRPr>
          </a:p>
          <a:p>
            <a:pPr marL="12700" marR="490220">
              <a:lnSpc>
                <a:spcPct val="110000"/>
              </a:lnSpc>
              <a:spcBef>
                <a:spcPts val="1000"/>
              </a:spcBef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Compagnia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75">
                <a:latin typeface="Verdana"/>
                <a:cs typeface="Verdana"/>
              </a:rPr>
              <a:t>C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Contatti_Compagnia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70">
                <a:latin typeface="Verdana"/>
                <a:cs typeface="Verdana"/>
              </a:rPr>
              <a:t>CC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on </a:t>
            </a:r>
            <a:r>
              <a:rPr dirty="0" sz="1400" spc="-35">
                <a:latin typeface="Verdana"/>
                <a:cs typeface="Verdana"/>
              </a:rPr>
              <a:t>C.Iata=CC.Iata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by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Iata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0"/>
            <a:ext cx="744016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496009"/>
            <a:ext cx="279209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AEROPORTI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13766" y="2224252"/>
            <a:ext cx="4214495" cy="4092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4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DIRETTORE</a:t>
            </a:r>
            <a:r>
              <a:rPr dirty="0" sz="1400" spc="-7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DELLA 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COMPAGNIA</a:t>
            </a:r>
            <a:r>
              <a:rPr dirty="0" sz="1400" spc="2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4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TENERE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50" b="1">
                <a:solidFill>
                  <a:srgbClr val="FF0000"/>
                </a:solidFill>
                <a:latin typeface="Tahoma"/>
                <a:cs typeface="Tahoma"/>
              </a:rPr>
              <a:t>SOTTO</a:t>
            </a:r>
            <a:r>
              <a:rPr dirty="0" sz="1400" spc="-7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CONTROLLO </a:t>
            </a:r>
            <a:r>
              <a:rPr dirty="0" sz="1400" spc="-70" b="1">
                <a:solidFill>
                  <a:srgbClr val="FF0000"/>
                </a:solidFill>
                <a:latin typeface="Tahoma"/>
                <a:cs typeface="Tahoma"/>
              </a:rPr>
              <a:t>GLI</a:t>
            </a:r>
            <a:r>
              <a:rPr dirty="0" sz="1400" spc="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AEROPORTI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60" b="1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dirty="0" sz="14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80" b="1">
                <a:solidFill>
                  <a:srgbClr val="FF0000"/>
                </a:solidFill>
                <a:latin typeface="Tahoma"/>
                <a:cs typeface="Tahoma"/>
              </a:rPr>
              <a:t>CUI</a:t>
            </a:r>
            <a:r>
              <a:rPr dirty="0" sz="1400" spc="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OPERANO</a:t>
            </a:r>
            <a:r>
              <a:rPr dirty="0" sz="1400" spc="-1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25" b="1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COMPAGNIE</a:t>
            </a:r>
            <a:endParaRPr sz="1400">
              <a:latin typeface="Tahoma"/>
              <a:cs typeface="Tahoma"/>
            </a:endParaRPr>
          </a:p>
          <a:p>
            <a:pPr marL="12700" marR="1299845">
              <a:lnSpc>
                <a:spcPct val="169300"/>
              </a:lnSpc>
            </a:pP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Aeroporti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A.Icao,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50">
                <a:latin typeface="Verdana"/>
                <a:cs typeface="Verdana"/>
              </a:rPr>
              <a:t>Citta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Citta,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1400" spc="-35">
                <a:latin typeface="Verdana"/>
                <a:cs typeface="Verdana"/>
              </a:rPr>
              <a:t>PEC_A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Pec,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400" spc="-150">
                <a:latin typeface="Verdana"/>
                <a:cs typeface="Verdana"/>
              </a:rPr>
              <a:t>Tel1_A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Telefono_Principale,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100">
                <a:latin typeface="Verdana"/>
                <a:cs typeface="Verdana"/>
              </a:rPr>
              <a:t>Tel2_A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Telefono_Secondario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Aeroporto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Contatti_Aeroporto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CA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400" spc="-10">
                <a:latin typeface="Verdana"/>
                <a:cs typeface="Verdana"/>
              </a:rPr>
              <a:t>A.Icao=CA.Icao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Icao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99617"/>
            <a:ext cx="178688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ENTITA’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10100" y="1261872"/>
            <a:ext cx="1615440" cy="969644"/>
          </a:xfrm>
          <a:prstGeom prst="rect">
            <a:avLst/>
          </a:prstGeom>
          <a:solidFill>
            <a:srgbClr val="80A9A2"/>
          </a:solidFill>
        </p:spPr>
        <p:txBody>
          <a:bodyPr wrap="square" lIns="0" tIns="1771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95"/>
              </a:spcBef>
            </a:pPr>
            <a:endParaRPr sz="130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  <a:tabLst>
                <a:tab pos="708025" algn="l"/>
              </a:tabLst>
            </a:pPr>
            <a:r>
              <a:rPr dirty="0" sz="1300" spc="-285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Aeroporto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87084" y="1261872"/>
            <a:ext cx="1615440" cy="969644"/>
          </a:xfrm>
          <a:prstGeom prst="rect">
            <a:avLst/>
          </a:prstGeom>
          <a:solidFill>
            <a:srgbClr val="91A0C3"/>
          </a:solidFill>
        </p:spPr>
        <p:txBody>
          <a:bodyPr wrap="square" lIns="0" tIns="984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75"/>
              </a:spcBef>
            </a:pPr>
            <a:endParaRPr sz="1300">
              <a:latin typeface="Times New Roman"/>
              <a:cs typeface="Times New Roman"/>
            </a:endParaRPr>
          </a:p>
          <a:p>
            <a:pPr marL="418465" marR="204470" indent="-205740">
              <a:lnSpc>
                <a:spcPts val="1480"/>
              </a:lnSpc>
              <a:tabLst>
                <a:tab pos="79057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Contatti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Aeroporto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64068" y="1261872"/>
            <a:ext cx="1615440" cy="969644"/>
          </a:xfrm>
          <a:prstGeom prst="rect">
            <a:avLst/>
          </a:prstGeom>
          <a:solidFill>
            <a:srgbClr val="B97E85"/>
          </a:solidFill>
        </p:spPr>
        <p:txBody>
          <a:bodyPr wrap="square" lIns="0" tIns="1771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95"/>
              </a:spcBef>
            </a:pPr>
            <a:endParaRPr sz="1300">
              <a:latin typeface="Times New Roman"/>
              <a:cs typeface="Times New Roman"/>
            </a:endParaRPr>
          </a:p>
          <a:p>
            <a:pPr marL="353060">
              <a:lnSpc>
                <a:spcPct val="100000"/>
              </a:lnSpc>
              <a:tabLst>
                <a:tab pos="930910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3.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Volo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941052" y="1261872"/>
            <a:ext cx="1614170" cy="969644"/>
          </a:xfrm>
          <a:prstGeom prst="rect">
            <a:avLst/>
          </a:prstGeom>
          <a:solidFill>
            <a:srgbClr val="C09989"/>
          </a:solidFill>
        </p:spPr>
        <p:txBody>
          <a:bodyPr wrap="square" lIns="0" tIns="1771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95"/>
              </a:spcBef>
            </a:pPr>
            <a:endParaRPr sz="130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  <a:tabLst>
                <a:tab pos="65976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4.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Compagnia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10100" y="2392679"/>
            <a:ext cx="1615440" cy="969644"/>
          </a:xfrm>
          <a:prstGeom prst="rect">
            <a:avLst/>
          </a:prstGeom>
          <a:solidFill>
            <a:srgbClr val="AF9F78"/>
          </a:solidFill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L="635">
              <a:lnSpc>
                <a:spcPts val="1520"/>
              </a:lnSpc>
              <a:tabLst>
                <a:tab pos="577850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5.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Contatti</a:t>
            </a:r>
            <a:endParaRPr sz="1300">
              <a:latin typeface="Verdana"/>
              <a:cs typeface="Verdana"/>
            </a:endParaRPr>
          </a:p>
          <a:p>
            <a:pPr algn="ctr" marL="1905">
              <a:lnSpc>
                <a:spcPts val="1520"/>
              </a:lnSpc>
            </a:pP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Compagnia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87084" y="2392679"/>
            <a:ext cx="1615440" cy="969644"/>
          </a:xfrm>
          <a:prstGeom prst="rect">
            <a:avLst/>
          </a:prstGeom>
          <a:solidFill>
            <a:srgbClr val="80A9A2"/>
          </a:solidFill>
        </p:spPr>
        <p:txBody>
          <a:bodyPr wrap="square" lIns="0" tIns="1778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sz="130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  <a:tabLst>
                <a:tab pos="86677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6.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Aereo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164068" y="2392679"/>
            <a:ext cx="1615440" cy="969644"/>
          </a:xfrm>
          <a:prstGeom prst="rect">
            <a:avLst/>
          </a:prstGeom>
          <a:solidFill>
            <a:srgbClr val="91A0C3"/>
          </a:solidFill>
        </p:spPr>
        <p:txBody>
          <a:bodyPr wrap="square" lIns="0" tIns="1778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sz="13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tabLst>
                <a:tab pos="688340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7.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Viaggiatori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941052" y="2392679"/>
            <a:ext cx="1614170" cy="969644"/>
          </a:xfrm>
          <a:custGeom>
            <a:avLst/>
            <a:gdLst/>
            <a:ahLst/>
            <a:cxnLst/>
            <a:rect l="l" t="t" r="r" b="b"/>
            <a:pathLst>
              <a:path w="1614170" h="969645">
                <a:moveTo>
                  <a:pt x="1613916" y="0"/>
                </a:moveTo>
                <a:lnTo>
                  <a:pt x="0" y="0"/>
                </a:lnTo>
                <a:lnTo>
                  <a:pt x="0" y="969263"/>
                </a:lnTo>
                <a:lnTo>
                  <a:pt x="1613916" y="969263"/>
                </a:lnTo>
                <a:lnTo>
                  <a:pt x="1613916" y="0"/>
                </a:lnTo>
                <a:close/>
              </a:path>
            </a:pathLst>
          </a:custGeom>
          <a:solidFill>
            <a:srgbClr val="B97E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245852" y="2654299"/>
            <a:ext cx="1524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8.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23447" y="2654299"/>
            <a:ext cx="44195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Carta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361676" y="2841447"/>
            <a:ext cx="7874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D’Imbarco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10100" y="3521964"/>
            <a:ext cx="1615440" cy="969644"/>
          </a:xfrm>
          <a:prstGeom prst="rect">
            <a:avLst/>
          </a:prstGeom>
          <a:solidFill>
            <a:srgbClr val="C09989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tabLst>
                <a:tab pos="78422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9.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Biglietto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387084" y="3521964"/>
            <a:ext cx="1615440" cy="969644"/>
          </a:xfrm>
          <a:prstGeom prst="rect">
            <a:avLst/>
          </a:prstGeom>
          <a:solidFill>
            <a:srgbClr val="AF9F78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185420">
              <a:lnSpc>
                <a:spcPct val="100000"/>
              </a:lnSpc>
              <a:tabLst>
                <a:tab pos="763270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10.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Bagaglio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64068" y="3521964"/>
            <a:ext cx="1615440" cy="969644"/>
          </a:xfrm>
          <a:prstGeom prst="rect">
            <a:avLst/>
          </a:prstGeom>
          <a:solidFill>
            <a:srgbClr val="80A9A2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tabLst>
                <a:tab pos="653415" algn="l"/>
              </a:tabLst>
            </a:pPr>
            <a:r>
              <a:rPr dirty="0" sz="1300" spc="-310">
                <a:solidFill>
                  <a:srgbClr val="FFFFFF"/>
                </a:solidFill>
                <a:latin typeface="Verdana"/>
                <a:cs typeface="Verdana"/>
              </a:rPr>
              <a:t>11.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Documento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941052" y="3521964"/>
            <a:ext cx="1614170" cy="969644"/>
          </a:xfrm>
          <a:prstGeom prst="rect">
            <a:avLst/>
          </a:prstGeom>
          <a:solidFill>
            <a:srgbClr val="91A0C3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tabLst>
                <a:tab pos="66230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12.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Pagamento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10100" y="4652771"/>
            <a:ext cx="1615440" cy="969644"/>
          </a:xfrm>
          <a:prstGeom prst="rect">
            <a:avLst/>
          </a:prstGeom>
          <a:solidFill>
            <a:srgbClr val="B97E85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tabLst>
                <a:tab pos="79946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13.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Licenza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387084" y="4652771"/>
            <a:ext cx="1615440" cy="969644"/>
          </a:xfrm>
          <a:prstGeom prst="rect">
            <a:avLst/>
          </a:prstGeom>
          <a:solidFill>
            <a:srgbClr val="C09989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  <a:tabLst>
                <a:tab pos="81216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14.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Unione: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64068" y="4652771"/>
            <a:ext cx="1615440" cy="969644"/>
          </a:xfrm>
          <a:prstGeom prst="rect">
            <a:avLst/>
          </a:prstGeom>
          <a:solidFill>
            <a:srgbClr val="AF9F78"/>
          </a:solidFill>
        </p:spPr>
        <p:txBody>
          <a:bodyPr wrap="square" lIns="0" tIns="1003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90"/>
              </a:spcBef>
            </a:pPr>
            <a:endParaRPr sz="1300">
              <a:latin typeface="Times New Roman"/>
              <a:cs typeface="Times New Roman"/>
            </a:endParaRPr>
          </a:p>
          <a:p>
            <a:pPr marL="493395" marR="127635" indent="-356870">
              <a:lnSpc>
                <a:spcPts val="1480"/>
              </a:lnSpc>
              <a:tabLst>
                <a:tab pos="71437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a)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Personale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13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bordo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941052" y="4652771"/>
            <a:ext cx="1614170" cy="969644"/>
          </a:xfrm>
          <a:prstGeom prst="rect">
            <a:avLst/>
          </a:prstGeom>
          <a:solidFill>
            <a:srgbClr val="80A9A2"/>
          </a:solidFill>
        </p:spPr>
        <p:txBody>
          <a:bodyPr wrap="square" lIns="0" tIns="1790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0"/>
              </a:spcBef>
            </a:pPr>
            <a:endParaRPr sz="13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tabLst>
                <a:tab pos="669925" algn="l"/>
              </a:tabLst>
            </a:pP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b)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Passeggeri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80286" y="3000247"/>
            <a:ext cx="260731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 spc="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ENTITA’</a:t>
            </a: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UTILIZZATE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NEL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DIAGRAMMA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EE/R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SONO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QUI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ELENCATE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1032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8071" y="1496009"/>
            <a:ext cx="2088514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VENDITE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175884" y="2237358"/>
            <a:ext cx="6446520" cy="4196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4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400" spc="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dirty="0" sz="1400" spc="-1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GESTORE</a:t>
            </a:r>
            <a:r>
              <a:rPr dirty="0" sz="1400" spc="-5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DEL </a:t>
            </a:r>
            <a:r>
              <a:rPr dirty="0" sz="1400" spc="-30" b="1">
                <a:solidFill>
                  <a:srgbClr val="FF0000"/>
                </a:solidFill>
                <a:latin typeface="Tahoma"/>
                <a:cs typeface="Tahoma"/>
              </a:rPr>
              <a:t>SITO</a:t>
            </a:r>
            <a:r>
              <a:rPr dirty="0" sz="14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35" b="1">
                <a:solidFill>
                  <a:srgbClr val="FF0000"/>
                </a:solidFill>
                <a:latin typeface="Tahoma"/>
                <a:cs typeface="Tahoma"/>
              </a:rPr>
              <a:t>ONLINE</a:t>
            </a:r>
            <a:r>
              <a:rPr dirty="0" sz="14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DOVE</a:t>
            </a:r>
            <a:r>
              <a:rPr dirty="0" sz="1400" spc="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ahoma"/>
                <a:cs typeface="Tahoma"/>
              </a:rPr>
              <a:t>VENGONO 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COMPRATI </a:t>
            </a:r>
            <a:r>
              <a:rPr dirty="0" sz="1400" spc="-3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14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60" b="1">
                <a:solidFill>
                  <a:srgbClr val="FF0000"/>
                </a:solidFill>
                <a:latin typeface="Tahoma"/>
                <a:cs typeface="Tahoma"/>
              </a:rPr>
              <a:t>BIGLIETTI</a:t>
            </a:r>
            <a:r>
              <a:rPr dirty="0" sz="14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4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3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1400" spc="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F0000"/>
                </a:solidFill>
                <a:latin typeface="Tahoma"/>
                <a:cs typeface="Tahoma"/>
              </a:rPr>
              <a:t>VOLI</a:t>
            </a:r>
            <a:endParaRPr sz="1400">
              <a:latin typeface="Tahoma"/>
              <a:cs typeface="Tahoma"/>
            </a:endParaRPr>
          </a:p>
          <a:p>
            <a:pPr marL="12700" marR="3583940">
              <a:lnSpc>
                <a:spcPct val="159300"/>
              </a:lnSpc>
            </a:pP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view </a:t>
            </a:r>
            <a:r>
              <a:rPr dirty="0" sz="1400" spc="-80">
                <a:latin typeface="Verdana"/>
                <a:cs typeface="Verdana"/>
              </a:rPr>
              <a:t>Vendite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E.Cod_B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CodiceBiglietto,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spc="-75">
                <a:latin typeface="Verdana"/>
                <a:cs typeface="Verdana"/>
              </a:rPr>
              <a:t>E.N_Carta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Carta,</a:t>
            </a:r>
            <a:endParaRPr sz="1400">
              <a:latin typeface="Verdana"/>
              <a:cs typeface="Verdana"/>
            </a:endParaRPr>
          </a:p>
          <a:p>
            <a:pPr marL="12700" marR="3910329">
              <a:lnSpc>
                <a:spcPct val="159300"/>
              </a:lnSpc>
            </a:pPr>
            <a:r>
              <a:rPr dirty="0" sz="1400" spc="-85">
                <a:latin typeface="Verdana"/>
                <a:cs typeface="Verdana"/>
              </a:rPr>
              <a:t>Data_Pag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Data_Pagamento, </a:t>
            </a:r>
            <a:r>
              <a:rPr dirty="0" sz="1400" spc="-100">
                <a:latin typeface="Verdana"/>
                <a:cs typeface="Verdana"/>
              </a:rPr>
              <a:t>Importo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Importo_Pagato,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 spc="-65">
                <a:latin typeface="Verdana"/>
                <a:cs typeface="Verdana"/>
              </a:rPr>
              <a:t>P.CF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14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Codice_Fiscale_Passeggero,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70">
                <a:latin typeface="Verdana"/>
                <a:cs typeface="Verdana"/>
              </a:rPr>
              <a:t>Cod_V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Volo,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spc="-20">
                <a:latin typeface="Verdana"/>
                <a:cs typeface="Verdana"/>
              </a:rPr>
              <a:t>Classe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Classe_Volo</a:t>
            </a:r>
            <a:endParaRPr sz="1400">
              <a:latin typeface="Verdana"/>
              <a:cs typeface="Verdana"/>
            </a:endParaRPr>
          </a:p>
          <a:p>
            <a:pPr marL="12700" marR="1569720">
              <a:lnSpc>
                <a:spcPct val="159300"/>
              </a:lnSpc>
              <a:spcBef>
                <a:spcPts val="10"/>
              </a:spcBef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ERiferito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Pagamento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50">
                <a:latin typeface="Verdana"/>
                <a:cs typeface="Verdana"/>
              </a:rPr>
              <a:t>P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E.N_Carta=P.N_Carta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Biglietto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E.Cod_B=B.Cod_B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Importo_Pagato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25846" y="1496009"/>
            <a:ext cx="3357879" cy="4606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 sz="3600" spc="80" b="1">
                <a:latin typeface="Tahoma"/>
                <a:cs typeface="Tahoma"/>
              </a:rPr>
              <a:t>CONTROLLO</a:t>
            </a:r>
            <a:endParaRPr sz="3600">
              <a:latin typeface="Tahoma"/>
              <a:cs typeface="Tahoma"/>
            </a:endParaRPr>
          </a:p>
          <a:p>
            <a:pPr algn="just" marL="12700" marR="460375">
              <a:lnSpc>
                <a:spcPct val="169300"/>
              </a:lnSpc>
              <a:spcBef>
                <a:spcPts val="415"/>
              </a:spcBef>
            </a:pPr>
            <a:r>
              <a:rPr dirty="0" sz="1400" spc="-5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400" spc="-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Controllo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B.Cod_B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CodiceBiglietto, </a:t>
            </a:r>
            <a:r>
              <a:rPr dirty="0" sz="1400" spc="-85">
                <a:latin typeface="Verdana"/>
                <a:cs typeface="Verdana"/>
              </a:rPr>
              <a:t>Numero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Carta_Imbarco,</a:t>
            </a:r>
            <a:endParaRPr sz="14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110">
                <a:latin typeface="Verdana"/>
                <a:cs typeface="Verdana"/>
              </a:rPr>
              <a:t>Data_V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Data_Volo,</a:t>
            </a:r>
            <a:endParaRPr sz="1400">
              <a:latin typeface="Verdana"/>
              <a:cs typeface="Verdana"/>
            </a:endParaRPr>
          </a:p>
          <a:p>
            <a:pPr marL="12700" marR="179070">
              <a:lnSpc>
                <a:spcPct val="169300"/>
              </a:lnSpc>
            </a:pPr>
            <a:r>
              <a:rPr dirty="0" sz="1400" spc="-60">
                <a:latin typeface="Verdana"/>
                <a:cs typeface="Verdana"/>
              </a:rPr>
              <a:t>N_Passaporto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Numero_Passaporto, </a:t>
            </a:r>
            <a:r>
              <a:rPr dirty="0" sz="1400" spc="-30">
                <a:latin typeface="Verdana"/>
                <a:cs typeface="Verdana"/>
              </a:rPr>
              <a:t>C.CF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Codice_Fiscale_Passeggero,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70">
                <a:latin typeface="Verdana"/>
                <a:cs typeface="Verdana"/>
              </a:rPr>
              <a:t>N_Doc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Numero_Documento,</a:t>
            </a:r>
            <a:endParaRPr sz="1400">
              <a:latin typeface="Verdana"/>
              <a:cs typeface="Verdana"/>
            </a:endParaRPr>
          </a:p>
          <a:p>
            <a:pPr marL="12700" marR="259715">
              <a:lnSpc>
                <a:spcPct val="169300"/>
              </a:lnSpc>
            </a:pPr>
            <a:r>
              <a:rPr dirty="0" sz="1400" spc="-75">
                <a:latin typeface="Verdana"/>
                <a:cs typeface="Verdana"/>
              </a:rPr>
              <a:t>Data_Scad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Scadenza_Documento, </a:t>
            </a:r>
            <a:r>
              <a:rPr dirty="0" sz="1400" spc="-90">
                <a:latin typeface="Verdana"/>
                <a:cs typeface="Verdana"/>
              </a:rPr>
              <a:t>BL.Tag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Tag_Bagaglio,</a:t>
            </a:r>
            <a:endParaRPr sz="1400">
              <a:latin typeface="Verdana"/>
              <a:cs typeface="Verdana"/>
            </a:endParaRPr>
          </a:p>
          <a:p>
            <a:pPr marL="12700" marR="981710">
              <a:lnSpc>
                <a:spcPct val="169400"/>
              </a:lnSpc>
              <a:spcBef>
                <a:spcPts val="10"/>
              </a:spcBef>
            </a:pPr>
            <a:r>
              <a:rPr dirty="0" sz="1400" spc="-60">
                <a:latin typeface="Verdana"/>
                <a:cs typeface="Verdana"/>
              </a:rPr>
              <a:t>Peso_B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Peso_Controllato, </a:t>
            </a:r>
            <a:r>
              <a:rPr dirty="0" sz="1400" spc="-90">
                <a:latin typeface="Verdana"/>
                <a:cs typeface="Verdana"/>
              </a:rPr>
              <a:t>C.Cod_V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Codice_Volo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968231" y="2224252"/>
            <a:ext cx="3146425" cy="230251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CartaImbarco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75">
                <a:latin typeface="Verdana"/>
                <a:cs typeface="Verdana"/>
              </a:rPr>
              <a:t>C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Passeggero</a:t>
            </a:r>
            <a:endParaRPr sz="1400">
              <a:latin typeface="Verdana"/>
              <a:cs typeface="Verdana"/>
            </a:endParaRPr>
          </a:p>
          <a:p>
            <a:pPr algn="r" marR="6350">
              <a:lnSpc>
                <a:spcPct val="100000"/>
              </a:lnSpc>
              <a:spcBef>
                <a:spcPts val="170"/>
              </a:spcBef>
            </a:pPr>
            <a:r>
              <a:rPr dirty="0" sz="1400" spc="50">
                <a:latin typeface="Verdana"/>
                <a:cs typeface="Verdana"/>
              </a:rPr>
              <a:t>P</a:t>
            </a:r>
            <a:r>
              <a:rPr dirty="0" sz="1400" spc="-125"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C.CF=P.CF</a:t>
            </a:r>
            <a:endParaRPr sz="1400">
              <a:latin typeface="Verdana"/>
              <a:cs typeface="Verdana"/>
            </a:endParaRPr>
          </a:p>
          <a:p>
            <a:pPr algn="r" marL="480695" marR="5080" indent="284480">
              <a:lnSpc>
                <a:spcPts val="2850"/>
              </a:lnSpc>
              <a:spcBef>
                <a:spcPts val="284"/>
              </a:spcBef>
            </a:pP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Biglietto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P.CF=B.CF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Documento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D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P.CF=D.CF</a:t>
            </a:r>
            <a:endParaRPr sz="1400">
              <a:latin typeface="Verdana"/>
              <a:cs typeface="Verdana"/>
            </a:endParaRPr>
          </a:p>
          <a:p>
            <a:pPr algn="r" marL="251460" marR="5080" indent="-26034">
              <a:lnSpc>
                <a:spcPts val="2840"/>
              </a:lnSpc>
            </a:pP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HaBagaglio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HB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HB.CF=P.CF 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Bagaglio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BL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BL.Tag=HB.Tag </a:t>
            </a:r>
            <a:r>
              <a:rPr dirty="0" sz="1400" spc="-65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Peso_Controllato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904" y="603504"/>
            <a:ext cx="4919472" cy="58567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29141" y="204978"/>
            <a:ext cx="2883535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866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</a:rPr>
              <a:t>QUESTA</a:t>
            </a:r>
            <a:r>
              <a:rPr dirty="0" sz="1800" spc="-30">
                <a:solidFill>
                  <a:srgbClr val="FF0000"/>
                </a:solidFill>
              </a:rPr>
              <a:t> </a:t>
            </a:r>
            <a:r>
              <a:rPr dirty="0" sz="1800" spc="-65">
                <a:solidFill>
                  <a:srgbClr val="FF0000"/>
                </a:solidFill>
              </a:rPr>
              <a:t>VISTA</a:t>
            </a:r>
            <a:r>
              <a:rPr dirty="0" sz="1800" spc="-10">
                <a:solidFill>
                  <a:srgbClr val="FF0000"/>
                </a:solidFill>
              </a:rPr>
              <a:t> </a:t>
            </a:r>
            <a:r>
              <a:rPr dirty="0" sz="1800">
                <a:solidFill>
                  <a:srgbClr val="FF0000"/>
                </a:solidFill>
              </a:rPr>
              <a:t>E’</a:t>
            </a:r>
            <a:r>
              <a:rPr dirty="0" sz="1800" spc="-45">
                <a:solidFill>
                  <a:srgbClr val="FF0000"/>
                </a:solidFill>
              </a:rPr>
              <a:t> </a:t>
            </a:r>
            <a:r>
              <a:rPr dirty="0" sz="1800" spc="-20">
                <a:solidFill>
                  <a:srgbClr val="FF0000"/>
                </a:solidFill>
              </a:rPr>
              <a:t>UTILE </a:t>
            </a:r>
            <a:r>
              <a:rPr dirty="0" sz="1800">
                <a:solidFill>
                  <a:srgbClr val="FF0000"/>
                </a:solidFill>
              </a:rPr>
              <a:t>ALL’ADDETTO</a:t>
            </a:r>
            <a:r>
              <a:rPr dirty="0" sz="1800" spc="-15">
                <a:solidFill>
                  <a:srgbClr val="FF0000"/>
                </a:solidFill>
              </a:rPr>
              <a:t> </a:t>
            </a:r>
            <a:r>
              <a:rPr dirty="0" sz="1800" spc="30">
                <a:solidFill>
                  <a:srgbClr val="FF0000"/>
                </a:solidFill>
              </a:rPr>
              <a:t>AL</a:t>
            </a:r>
            <a:endParaRPr sz="1800"/>
          </a:p>
          <a:p>
            <a:pPr marL="12700" marR="5080">
              <a:lnSpc>
                <a:spcPct val="100000"/>
              </a:lnSpc>
            </a:pPr>
            <a:r>
              <a:rPr dirty="0" sz="1800" spc="45">
                <a:solidFill>
                  <a:srgbClr val="FF0000"/>
                </a:solidFill>
              </a:rPr>
              <a:t>CONTROLLO</a:t>
            </a:r>
            <a:r>
              <a:rPr dirty="0" sz="1800" spc="-110">
                <a:solidFill>
                  <a:srgbClr val="FF0000"/>
                </a:solidFill>
              </a:rPr>
              <a:t> </a:t>
            </a:r>
            <a:r>
              <a:rPr dirty="0" sz="1800">
                <a:solidFill>
                  <a:srgbClr val="FF0000"/>
                </a:solidFill>
              </a:rPr>
              <a:t>PER</a:t>
            </a:r>
            <a:r>
              <a:rPr dirty="0" sz="1800" spc="-5">
                <a:solidFill>
                  <a:srgbClr val="FF0000"/>
                </a:solidFill>
              </a:rPr>
              <a:t> </a:t>
            </a:r>
            <a:r>
              <a:rPr dirty="0" sz="1800" spc="-20">
                <a:solidFill>
                  <a:srgbClr val="FF0000"/>
                </a:solidFill>
              </a:rPr>
              <a:t>AVERE </a:t>
            </a:r>
            <a:r>
              <a:rPr dirty="0" sz="1800" spc="65">
                <a:solidFill>
                  <a:srgbClr val="FF0000"/>
                </a:solidFill>
              </a:rPr>
              <a:t>LE</a:t>
            </a:r>
            <a:r>
              <a:rPr dirty="0" sz="1800" spc="-90">
                <a:solidFill>
                  <a:srgbClr val="FF0000"/>
                </a:solidFill>
              </a:rPr>
              <a:t> </a:t>
            </a:r>
            <a:r>
              <a:rPr dirty="0" sz="1800" spc="-10">
                <a:solidFill>
                  <a:srgbClr val="FF0000"/>
                </a:solidFill>
              </a:rPr>
              <a:t>INFORMAZIONI </a:t>
            </a:r>
            <a:r>
              <a:rPr dirty="0" sz="1800" spc="-65">
                <a:solidFill>
                  <a:srgbClr val="FF0000"/>
                </a:solidFill>
              </a:rPr>
              <a:t>RIGUARDANTI</a:t>
            </a:r>
            <a:r>
              <a:rPr dirty="0" sz="1800" spc="-40">
                <a:solidFill>
                  <a:srgbClr val="FF0000"/>
                </a:solidFill>
              </a:rPr>
              <a:t> </a:t>
            </a:r>
            <a:r>
              <a:rPr dirty="0" sz="1800" spc="-160">
                <a:solidFill>
                  <a:srgbClr val="FF0000"/>
                </a:solidFill>
              </a:rPr>
              <a:t>IL</a:t>
            </a:r>
            <a:r>
              <a:rPr dirty="0" sz="1800" spc="-75">
                <a:solidFill>
                  <a:srgbClr val="FF0000"/>
                </a:solidFill>
              </a:rPr>
              <a:t> </a:t>
            </a:r>
            <a:r>
              <a:rPr dirty="0" sz="1800" spc="-10">
                <a:solidFill>
                  <a:srgbClr val="FF0000"/>
                </a:solidFill>
              </a:rPr>
              <a:t>CHECK- </a:t>
            </a:r>
            <a:r>
              <a:rPr dirty="0" sz="1800" spc="-210">
                <a:solidFill>
                  <a:srgbClr val="FF0000"/>
                </a:solidFill>
              </a:rPr>
              <a:t>IN</a:t>
            </a:r>
            <a:r>
              <a:rPr dirty="0" sz="1800" spc="-55">
                <a:solidFill>
                  <a:srgbClr val="FF0000"/>
                </a:solidFill>
              </a:rPr>
              <a:t> </a:t>
            </a:r>
            <a:r>
              <a:rPr dirty="0" sz="1800" spc="-130">
                <a:solidFill>
                  <a:srgbClr val="FF0000"/>
                </a:solidFill>
              </a:rPr>
              <a:t>DEI</a:t>
            </a:r>
            <a:r>
              <a:rPr dirty="0" sz="1800">
                <a:solidFill>
                  <a:srgbClr val="FF0000"/>
                </a:solidFill>
              </a:rPr>
              <a:t> </a:t>
            </a:r>
            <a:r>
              <a:rPr dirty="0" sz="1800" spc="-10">
                <a:solidFill>
                  <a:srgbClr val="FF0000"/>
                </a:solidFill>
              </a:rPr>
              <a:t>PASSEGGERI</a:t>
            </a:r>
            <a:endParaRPr sz="1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419100"/>
            <a:ext cx="7129272" cy="46634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20" y="5310327"/>
            <a:ext cx="14204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" b="1">
                <a:latin typeface="Tahoma"/>
                <a:cs typeface="Tahoma"/>
              </a:rPr>
              <a:t>AEREI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30031" y="415797"/>
            <a:ext cx="3556635" cy="4865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Tahoma"/>
                <a:cs typeface="Tahoma"/>
              </a:rPr>
              <a:t>QUESTA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VISTA</a:t>
            </a:r>
            <a:r>
              <a:rPr dirty="0" sz="1800" spc="-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FF0000"/>
                </a:solidFill>
                <a:latin typeface="Tahoma"/>
                <a:cs typeface="Tahoma"/>
              </a:rPr>
              <a:t>E’</a:t>
            </a:r>
            <a:r>
              <a:rPr dirty="0" sz="1800" spc="-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35" b="1">
                <a:solidFill>
                  <a:srgbClr val="FF0000"/>
                </a:solidFill>
                <a:latin typeface="Tahoma"/>
                <a:cs typeface="Tahoma"/>
              </a:rPr>
              <a:t>UTILE</a:t>
            </a:r>
            <a:r>
              <a:rPr dirty="0" sz="18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30" b="1">
                <a:solidFill>
                  <a:srgbClr val="FF0000"/>
                </a:solidFill>
                <a:latin typeface="Tahoma"/>
                <a:cs typeface="Tahoma"/>
              </a:rPr>
              <a:t>AL </a:t>
            </a:r>
            <a:r>
              <a:rPr dirty="0" sz="1800" spc="-10" b="1">
                <a:solidFill>
                  <a:srgbClr val="FF0000"/>
                </a:solidFill>
                <a:latin typeface="Tahoma"/>
                <a:cs typeface="Tahoma"/>
              </a:rPr>
              <a:t>DIRETTORE</a:t>
            </a:r>
            <a:r>
              <a:rPr dirty="0" sz="18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Tahoma"/>
                <a:cs typeface="Tahoma"/>
              </a:rPr>
              <a:t>DELL’AEROPORTO </a:t>
            </a:r>
            <a:r>
              <a:rPr dirty="0" sz="1800" b="1">
                <a:solidFill>
                  <a:srgbClr val="FF0000"/>
                </a:solidFill>
                <a:latin typeface="Tahoma"/>
                <a:cs typeface="Tahoma"/>
              </a:rPr>
              <a:t>PER</a:t>
            </a:r>
            <a:r>
              <a:rPr dirty="0" sz="1800" spc="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FF0000"/>
                </a:solidFill>
                <a:latin typeface="Tahoma"/>
                <a:cs typeface="Tahoma"/>
              </a:rPr>
              <a:t>TENERE TRACCIA</a:t>
            </a:r>
            <a:r>
              <a:rPr dirty="0" sz="1800" spc="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Tahoma"/>
                <a:cs typeface="Tahoma"/>
              </a:rPr>
              <a:t>DEGLI AEREI</a:t>
            </a:r>
            <a:endParaRPr sz="1800">
              <a:latin typeface="Tahoma"/>
              <a:cs typeface="Tahoma"/>
            </a:endParaRPr>
          </a:p>
          <a:p>
            <a:pPr marL="12700" marR="266700">
              <a:lnSpc>
                <a:spcPts val="3600"/>
              </a:lnSpc>
              <a:spcBef>
                <a:spcPts val="350"/>
              </a:spcBef>
            </a:pP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8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001F5F"/>
                </a:solidFill>
                <a:latin typeface="Verdana"/>
                <a:cs typeface="Verdana"/>
              </a:rPr>
              <a:t>or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replace</a:t>
            </a: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view</a:t>
            </a:r>
            <a:r>
              <a:rPr dirty="0" sz="1800" spc="-1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Aerei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dirty="0" sz="1800" spc="-4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8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Peso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800" spc="-1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Peso_Aereo,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800" spc="-140">
                <a:latin typeface="Verdana"/>
                <a:cs typeface="Verdana"/>
              </a:rPr>
              <a:t>A.Marca_Imm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8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Targa,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1800" spc="-90">
                <a:latin typeface="Verdana"/>
                <a:cs typeface="Verdana"/>
              </a:rPr>
              <a:t>N_Posti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Posti,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800" spc="-90">
                <a:latin typeface="Verdana"/>
                <a:cs typeface="Verdana"/>
              </a:rPr>
              <a:t>Cod_V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dirty="0" sz="1800" spc="-1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Codice_Volo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800" spc="-95">
                <a:solidFill>
                  <a:srgbClr val="001F5F"/>
                </a:solidFill>
                <a:latin typeface="Verdana"/>
                <a:cs typeface="Verdana"/>
              </a:rPr>
              <a:t>From</a:t>
            </a:r>
            <a:r>
              <a:rPr dirty="0" sz="1800" spc="-12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Aereo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join</a:t>
            </a:r>
            <a:r>
              <a:rPr dirty="0" sz="1800" spc="-1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Volo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V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120">
                <a:latin typeface="Verdana"/>
                <a:cs typeface="Verdana"/>
              </a:rPr>
              <a:t>A.Marca_Imm=V.Marca_Imm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800" spc="-55">
                <a:solidFill>
                  <a:srgbClr val="001F5F"/>
                </a:solidFill>
                <a:latin typeface="Verdana"/>
                <a:cs typeface="Verdana"/>
              </a:rPr>
              <a:t>Order</a:t>
            </a: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001F5F"/>
                </a:solidFill>
                <a:latin typeface="Verdana"/>
                <a:cs typeface="Verdana"/>
              </a:rPr>
              <a:t>by</a:t>
            </a:r>
            <a:r>
              <a:rPr dirty="0" sz="1800" spc="-1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Peso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788865"/>
            <a:ext cx="3676650" cy="10687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dirty="0" sz="3600" spc="-80" b="1">
                <a:latin typeface="Tahoma"/>
                <a:cs typeface="Tahoma"/>
              </a:rPr>
              <a:t>DATA</a:t>
            </a:r>
            <a:r>
              <a:rPr dirty="0" sz="3600" spc="-175" b="1">
                <a:latin typeface="Tahoma"/>
                <a:cs typeface="Tahoma"/>
              </a:rPr>
              <a:t> </a:t>
            </a:r>
            <a:r>
              <a:rPr dirty="0" sz="3600" spc="75" b="1">
                <a:latin typeface="Tahoma"/>
                <a:cs typeface="Tahoma"/>
              </a:rPr>
              <a:t>CONTROL </a:t>
            </a:r>
            <a:r>
              <a:rPr dirty="0" sz="3600" spc="50" b="1">
                <a:latin typeface="Tahoma"/>
                <a:cs typeface="Tahoma"/>
              </a:rPr>
              <a:t>LANGUAGE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98794" y="4834318"/>
            <a:ext cx="5336540" cy="1343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5"/>
              </a:spcBef>
            </a:pPr>
            <a:r>
              <a:rPr dirty="0" sz="1800" spc="-125">
                <a:latin typeface="Verdana"/>
                <a:cs typeface="Verdana"/>
              </a:rPr>
              <a:t>IL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55" b="1">
                <a:latin typeface="Tahoma"/>
                <a:cs typeface="Tahoma"/>
              </a:rPr>
              <a:t>DATA</a:t>
            </a:r>
            <a:r>
              <a:rPr dirty="0" sz="1800" spc="8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CONTROL</a:t>
            </a:r>
            <a:r>
              <a:rPr dirty="0" sz="1800" spc="30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LANGUAGE</a:t>
            </a:r>
            <a:r>
              <a:rPr dirty="0" sz="1800" spc="30" b="1">
                <a:latin typeface="Tahoma"/>
                <a:cs typeface="Tahoma"/>
              </a:rPr>
              <a:t> </a:t>
            </a:r>
            <a:r>
              <a:rPr dirty="0" sz="1800" spc="-55">
                <a:latin typeface="Verdana"/>
                <a:cs typeface="Verdana"/>
              </a:rPr>
              <a:t>DEFINISCE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350">
                <a:latin typeface="Verdana"/>
                <a:cs typeface="Verdana"/>
              </a:rPr>
              <a:t>I </a:t>
            </a:r>
            <a:r>
              <a:rPr dirty="0" sz="1800" b="1">
                <a:latin typeface="Tahoma"/>
                <a:cs typeface="Tahoma"/>
              </a:rPr>
              <a:t>PERMESSI</a:t>
            </a:r>
            <a:r>
              <a:rPr dirty="0" sz="1800" spc="60" b="1">
                <a:latin typeface="Tahoma"/>
                <a:cs typeface="Tahoma"/>
              </a:rPr>
              <a:t> </a:t>
            </a:r>
            <a:r>
              <a:rPr dirty="0" sz="1800">
                <a:latin typeface="Verdana"/>
                <a:cs typeface="Verdana"/>
              </a:rPr>
              <a:t>PER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OGNI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UTENTI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05">
                <a:latin typeface="Verdana"/>
                <a:cs typeface="Verdana"/>
              </a:rPr>
              <a:t>SIA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PER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QUANTO </a:t>
            </a:r>
            <a:r>
              <a:rPr dirty="0" sz="1800" spc="-65">
                <a:latin typeface="Verdana"/>
                <a:cs typeface="Verdana"/>
              </a:rPr>
              <a:t>RIGUARDA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65">
                <a:latin typeface="Verdana"/>
                <a:cs typeface="Verdana"/>
              </a:rPr>
              <a:t>LE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PROCEDURE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DA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ESEGUIRE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CHE </a:t>
            </a:r>
            <a:r>
              <a:rPr dirty="0" sz="1800" spc="60">
                <a:latin typeface="Verdana"/>
                <a:cs typeface="Verdana"/>
              </a:rPr>
              <a:t>LE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VISTE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CUI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POTER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ACCEDERE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11679"/>
            <a:ext cx="4684776" cy="4297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525525"/>
            <a:ext cx="413829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/>
              <a:t>DIRETTORE_AEROPORTO</a:t>
            </a:r>
            <a:endParaRPr sz="2500"/>
          </a:p>
        </p:txBody>
      </p:sp>
      <p:sp>
        <p:nvSpPr>
          <p:cNvPr id="4" name="object 4" descr=""/>
          <p:cNvSpPr txBox="1"/>
          <p:nvPr/>
        </p:nvSpPr>
        <p:spPr>
          <a:xfrm>
            <a:off x="5760846" y="557530"/>
            <a:ext cx="5969000" cy="430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6360">
              <a:lnSpc>
                <a:spcPct val="110000"/>
              </a:lnSpc>
              <a:spcBef>
                <a:spcPts val="100"/>
              </a:spcBef>
            </a:pPr>
            <a:r>
              <a:rPr dirty="0" u="sng" sz="15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DIRETTORE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DELL’AEROPORTO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</a:t>
            </a:r>
            <a:r>
              <a:rPr dirty="0" u="sng" sz="15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ALLE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VISTE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CHE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RIGUARDANO</a:t>
            </a:r>
            <a:r>
              <a:rPr dirty="0" u="sng" sz="15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5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TRACCIAMENTO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DEGLI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AEREI,</a:t>
            </a:r>
            <a:r>
              <a:rPr dirty="0" u="sng" sz="15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10000"/>
              </a:lnSpc>
            </a:pP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COMPAGNIE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PRESENTI,</a:t>
            </a:r>
            <a:r>
              <a:rPr dirty="0" u="sng" sz="15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u="sng" sz="15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INFORMAZIONI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SUI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</a:t>
            </a:r>
            <a:r>
              <a:rPr dirty="0" u="sng" sz="15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sz="1500" spc="25">
                <a:latin typeface="Verdana"/>
                <a:cs typeface="Verdana"/>
              </a:rPr>
              <a:t> </a:t>
            </a:r>
            <a:r>
              <a:rPr dirty="0" u="sng" sz="15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INFORMAZIONI</a:t>
            </a:r>
            <a:r>
              <a:rPr dirty="0" u="sng" sz="15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RIGUARDO</a:t>
            </a:r>
            <a:r>
              <a:rPr dirty="0" u="sng" sz="15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POSSIBILI</a:t>
            </a:r>
            <a:r>
              <a:rPr dirty="0" u="sng" sz="15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SOSTITUZIONI.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INOLTRE,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PROCEDURA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AGGIORNAMENTO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DEI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</a:t>
            </a:r>
            <a:endParaRPr sz="1500">
              <a:latin typeface="Verdana"/>
              <a:cs typeface="Verdana"/>
            </a:endParaRPr>
          </a:p>
          <a:p>
            <a:pPr marL="12700" marR="2163445">
              <a:lnSpc>
                <a:spcPct val="110000"/>
              </a:lnSpc>
              <a:spcBef>
                <a:spcPts val="994"/>
              </a:spcBef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5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500" spc="-10">
                <a:latin typeface="Verdana"/>
                <a:cs typeface="Verdana"/>
              </a:rPr>
              <a:t>DIRETTORE_AEROPORTO;</a:t>
            </a:r>
            <a:endParaRPr sz="1500">
              <a:latin typeface="Verdana"/>
              <a:cs typeface="Verdana"/>
            </a:endParaRPr>
          </a:p>
          <a:p>
            <a:pPr marL="12700" marR="1411605">
              <a:lnSpc>
                <a:spcPct val="110000"/>
              </a:lnSpc>
              <a:spcBef>
                <a:spcPts val="1000"/>
              </a:spcBef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EXECUTE</a:t>
            </a:r>
            <a:r>
              <a:rPr dirty="0" sz="15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AGGIORNAMENTOVOLI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500" spc="-10">
                <a:latin typeface="Verdana"/>
                <a:cs typeface="Verdana"/>
              </a:rPr>
              <a:t>DIRETTORE_AEROPORTO;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latin typeface="Verdana"/>
                <a:cs typeface="Verdana"/>
              </a:rPr>
              <a:t>AEREI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5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DIRETTORE_AEROPORTO;</a:t>
            </a:r>
            <a:endParaRPr sz="1500">
              <a:latin typeface="Verdana"/>
              <a:cs typeface="Verdana"/>
            </a:endParaRPr>
          </a:p>
          <a:p>
            <a:pPr marL="12700" marR="27305">
              <a:lnSpc>
                <a:spcPct val="165300"/>
              </a:lnSpc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DURATAVOLI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DIRETTORE_AEROPORTO;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COMPAGNIE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DIRETTORE_AEROPORTO;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3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SOSTITUZIONE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500" spc="-10">
                <a:latin typeface="Verdana"/>
                <a:cs typeface="Verdana"/>
              </a:rPr>
              <a:t>DIRETTORE_AEROPORTO;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0"/>
            <a:ext cx="6373368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496009"/>
            <a:ext cx="361061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GESTORE_SITO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8747" y="2224252"/>
            <a:ext cx="5166995" cy="3007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GESTORE</a:t>
            </a:r>
            <a:r>
              <a:rPr dirty="0" u="sng" sz="14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SITO</a:t>
            </a: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ONLINE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CHE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VENDE</a:t>
            </a:r>
            <a:r>
              <a:rPr dirty="0" u="sng" sz="14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BIGLIETTI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ALLA </a:t>
            </a:r>
            <a:r>
              <a:rPr dirty="0" u="sng" sz="14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VISTA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VENDITE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TENERE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TRACCIA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DEGLI</a:t>
            </a: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ACQUISTI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4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u="sng" sz="14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PROCEDURE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ECONOMY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MODO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DA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CONTROLLARE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SE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CI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SONO</a:t>
            </a:r>
            <a:r>
              <a:rPr dirty="0" u="sng" sz="14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STATE</a:t>
            </a:r>
            <a:r>
              <a:rPr dirty="0" u="sng" sz="14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VENDITE</a:t>
            </a:r>
            <a:r>
              <a:rPr dirty="0" u="sng" sz="14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</a:t>
            </a:r>
            <a:r>
              <a:rPr dirty="0" u="sng" sz="14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PREZZI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ANOMALI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Verdana"/>
              <a:cs typeface="Verdana"/>
            </a:endParaRPr>
          </a:p>
          <a:p>
            <a:pPr marL="12700" marR="161290">
              <a:lnSpc>
                <a:spcPct val="170000"/>
              </a:lnSpc>
              <a:spcBef>
                <a:spcPts val="5"/>
              </a:spcBef>
            </a:pP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GESTORE_SITO;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VENDITE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GESTORE_SITO;</a:t>
            </a:r>
            <a:endParaRPr sz="1400">
              <a:latin typeface="Verdana"/>
              <a:cs typeface="Verdana"/>
            </a:endParaRPr>
          </a:p>
          <a:p>
            <a:pPr marL="12700" marR="528320">
              <a:lnSpc>
                <a:spcPct val="169300"/>
              </a:lnSpc>
            </a:pP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EXECUTE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CLASSE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GESTORE_SITO;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9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EXECUTE</a:t>
            </a:r>
            <a:r>
              <a:rPr dirty="0" sz="14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45">
                <a:latin typeface="Verdana"/>
                <a:cs typeface="Verdana"/>
              </a:rPr>
              <a:t>ECONOMY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GESTORE_SITO;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832" y="0"/>
            <a:ext cx="744016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521" y="1752726"/>
            <a:ext cx="32429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/>
              <a:t>DIRETTORE_COMPAGNIA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378663" y="2222118"/>
            <a:ext cx="4069079" cy="2921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u="sng" sz="15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DIRETTORE</a:t>
            </a:r>
            <a:r>
              <a:rPr dirty="0" u="sng" sz="15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DELLA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COMPAGNIA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sz="1500" spc="-20"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 ALLA</a:t>
            </a:r>
            <a:r>
              <a:rPr dirty="0" u="sng" sz="1500" spc="-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VISTA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CONOSCERE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GLI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AEROPORTI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</a:t>
            </a:r>
            <a:r>
              <a:rPr dirty="0" u="sng" sz="1500" spc="-7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CUI</a:t>
            </a:r>
            <a:r>
              <a:rPr dirty="0" u="sng" sz="15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OPERA</a:t>
            </a:r>
            <a:r>
              <a:rPr dirty="0" u="sng" sz="15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5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PROPRIA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u="sng" sz="15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COMPAGNIA</a:t>
            </a:r>
            <a:r>
              <a:rPr dirty="0" u="sng" sz="15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MA</a:t>
            </a:r>
            <a:r>
              <a:rPr dirty="0" u="sng" sz="15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5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5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ALCUNA</a:t>
            </a:r>
            <a:r>
              <a:rPr dirty="0" u="sng" sz="15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PROCEDURA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500">
              <a:latin typeface="Verdana"/>
              <a:cs typeface="Verdana"/>
            </a:endParaRPr>
          </a:p>
          <a:p>
            <a:pPr marL="12700" marR="263525">
              <a:lnSpc>
                <a:spcPct val="110000"/>
              </a:lnSpc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500" spc="-7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500" spc="-10">
                <a:latin typeface="Verdana"/>
                <a:cs typeface="Verdana"/>
              </a:rPr>
              <a:t>DIRETTORE_COMPAGNIA;</a:t>
            </a:r>
            <a:endParaRPr sz="1500">
              <a:latin typeface="Verdana"/>
              <a:cs typeface="Verdana"/>
            </a:endParaRPr>
          </a:p>
          <a:p>
            <a:pPr marL="12700" marR="708025">
              <a:lnSpc>
                <a:spcPct val="110000"/>
              </a:lnSpc>
              <a:spcBef>
                <a:spcPts val="1010"/>
              </a:spcBef>
            </a:pP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5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5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5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AEROPORTI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500" spc="-10">
                <a:latin typeface="Verdana"/>
                <a:cs typeface="Verdana"/>
              </a:rPr>
              <a:t>DIRETTORE_COMPAGNIA;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419100"/>
            <a:ext cx="7129272" cy="46634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20" y="5310327"/>
            <a:ext cx="3302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0" b="1">
                <a:latin typeface="Tahoma"/>
                <a:cs typeface="Tahoma"/>
              </a:rPr>
              <a:t>PASSEGGERO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67218" y="424028"/>
            <a:ext cx="3870325" cy="4937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2555">
              <a:lnSpc>
                <a:spcPct val="110000"/>
              </a:lnSpc>
              <a:spcBef>
                <a:spcPts val="100"/>
              </a:spcBef>
            </a:pPr>
            <a:r>
              <a:rPr dirty="0" u="sng" sz="17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PASSEGGERO</a:t>
            </a:r>
            <a:r>
              <a:rPr dirty="0" u="sng" sz="1700" spc="-1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7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ALLA</a:t>
            </a:r>
            <a:r>
              <a:rPr dirty="0" u="sng" sz="1700" spc="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VISTA</a:t>
            </a:r>
            <a:r>
              <a:rPr dirty="0" u="sng" sz="1700" spc="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700" spc="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CONOSCERE</a:t>
            </a:r>
            <a:r>
              <a:rPr dirty="0" u="sng" sz="1700" spc="-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sz="1700" spc="25">
                <a:latin typeface="Verdana"/>
                <a:cs typeface="Verdana"/>
              </a:rPr>
              <a:t> </a:t>
            </a:r>
            <a:r>
              <a:rPr dirty="0" u="sng" sz="17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INFORMAZIONI</a:t>
            </a:r>
            <a:r>
              <a:rPr dirty="0" u="sng" sz="1700" spc="-1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RELATIVE</a:t>
            </a:r>
            <a:r>
              <a:rPr dirty="0" u="sng" sz="17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AI </a:t>
            </a:r>
            <a:r>
              <a:rPr dirty="0" u="sng" sz="17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</a:t>
            </a:r>
            <a:r>
              <a:rPr dirty="0" u="sng" sz="17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</a:t>
            </a:r>
            <a:r>
              <a:rPr dirty="0" sz="1700">
                <a:latin typeface="Verdana"/>
                <a:cs typeface="Verdana"/>
              </a:rPr>
              <a:t> </a:t>
            </a:r>
            <a:r>
              <a:rPr dirty="0" u="sng" sz="17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7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u="sng" sz="1700" spc="-1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</a:t>
            </a:r>
            <a:r>
              <a:rPr dirty="0" u="sng" sz="17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PROCEDURE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7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SAPERE</a:t>
            </a:r>
            <a:r>
              <a:rPr dirty="0" u="sng" sz="17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LA</a:t>
            </a:r>
            <a:r>
              <a:rPr dirty="0" u="sng" sz="17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CLASSE</a:t>
            </a:r>
            <a:r>
              <a:rPr dirty="0" u="sng" sz="17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RELATIVA</a:t>
            </a:r>
            <a:r>
              <a:rPr dirty="0" sz="1700" spc="-35">
                <a:latin typeface="Verdana"/>
                <a:cs typeface="Verdana"/>
              </a:rPr>
              <a:t> </a:t>
            </a:r>
            <a:r>
              <a:rPr dirty="0" u="sng" sz="17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</a:t>
            </a:r>
            <a:r>
              <a:rPr dirty="0" u="sng" sz="17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PROPRIO</a:t>
            </a:r>
            <a:r>
              <a:rPr dirty="0" u="sng" sz="17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7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VOLO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7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700" spc="-1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700" spc="-5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700" spc="-1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7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PASSEGGERO;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10000"/>
              </a:lnSpc>
              <a:spcBef>
                <a:spcPts val="1000"/>
              </a:spcBef>
            </a:pP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7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7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700" spc="-5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-80">
                <a:latin typeface="Verdana"/>
                <a:cs typeface="Verdana"/>
              </a:rPr>
              <a:t>DURATAVOLI</a:t>
            </a:r>
            <a:r>
              <a:rPr dirty="0" sz="1700" spc="-55"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700" spc="-10">
                <a:latin typeface="Verdana"/>
                <a:cs typeface="Verdana"/>
              </a:rPr>
              <a:t>PASSEGGERO;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7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EXECUTE</a:t>
            </a:r>
            <a:r>
              <a:rPr dirty="0" sz="17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700" spc="-3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CLASSE</a:t>
            </a:r>
            <a:r>
              <a:rPr dirty="0" sz="1700" spc="-55"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700" spc="-10">
                <a:latin typeface="Verdana"/>
                <a:cs typeface="Verdana"/>
              </a:rPr>
              <a:t>PASSEGGERO;</a:t>
            </a:r>
            <a:endParaRPr sz="1700">
              <a:latin typeface="Verdana"/>
              <a:cs typeface="Verdana"/>
            </a:endParaRPr>
          </a:p>
          <a:p>
            <a:pPr marL="12700" marR="21590">
              <a:lnSpc>
                <a:spcPct val="110000"/>
              </a:lnSpc>
              <a:spcBef>
                <a:spcPts val="1000"/>
              </a:spcBef>
            </a:pP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7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EXECUTE</a:t>
            </a:r>
            <a:r>
              <a:rPr dirty="0" sz="1700" spc="-7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7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700" spc="50">
                <a:latin typeface="Verdana"/>
                <a:cs typeface="Verdana"/>
              </a:rPr>
              <a:t>ECONOMY</a:t>
            </a:r>
            <a:r>
              <a:rPr dirty="0" sz="1700" spc="-90"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700" spc="-10">
                <a:latin typeface="Verdana"/>
                <a:cs typeface="Verdana"/>
              </a:rPr>
              <a:t>PASSEGGERO;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6373367" cy="6857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2551" y="1496009"/>
            <a:ext cx="16795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PILOTA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094981" y="2209926"/>
            <a:ext cx="4566285" cy="369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7325">
              <a:lnSpc>
                <a:spcPct val="120000"/>
              </a:lnSpc>
              <a:spcBef>
                <a:spcPts val="100"/>
              </a:spcBef>
            </a:pPr>
            <a:r>
              <a:rPr dirty="0" u="sng" sz="18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PILOTA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ALLA</a:t>
            </a:r>
            <a:r>
              <a:rPr dirty="0" u="sng" sz="18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VISTA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VISUALIZZARE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3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8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VOLI</a:t>
            </a:r>
            <a:r>
              <a:rPr dirty="0" u="sng" sz="1800" spc="-1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CUI</a:t>
            </a:r>
            <a:r>
              <a:rPr dirty="0" u="sng" sz="18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GIA’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E’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STATO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ASSEGNATO</a:t>
            </a:r>
            <a:r>
              <a:rPr dirty="0" u="sng" sz="1800" spc="-1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PILOTA</a:t>
            </a:r>
            <a:r>
              <a:rPr dirty="0" u="sng" sz="1800" spc="-1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CO-</a:t>
            </a:r>
            <a:r>
              <a:rPr dirty="0" u="sng" sz="18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PILOTA</a:t>
            </a:r>
            <a:r>
              <a:rPr dirty="0" u="sng" sz="18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MA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8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8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20000"/>
              </a:lnSpc>
            </a:pPr>
            <a:r>
              <a:rPr dirty="0" sz="18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800" spc="-9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8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800" spc="-10">
                <a:latin typeface="Verdana"/>
                <a:cs typeface="Verdana"/>
              </a:rPr>
              <a:t>PILOTA;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8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8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800" spc="-6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800" spc="-6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VOLIPILOTI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10">
                <a:latin typeface="Verdana"/>
                <a:cs typeface="Verdana"/>
              </a:rPr>
              <a:t>PILOTA;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582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0608" y="4801057"/>
            <a:ext cx="4514850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0" b="1">
                <a:latin typeface="Tahoma"/>
                <a:cs typeface="Tahoma"/>
              </a:rPr>
              <a:t>ADDETTO_CONTROLLI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10859" y="4703800"/>
            <a:ext cx="5847080" cy="729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L’ADDETTO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AI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CONTROLLI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ACCEDERE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ALLA</a:t>
            </a:r>
            <a:r>
              <a:rPr dirty="0" u="sng" sz="14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VISTA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CONTROLLO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PER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AVERE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LE </a:t>
            </a:r>
            <a:r>
              <a:rPr dirty="0" u="sng" sz="1400" spc="-5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INFORMAZIONI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NECESSARIE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AL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CHECK-</a:t>
            </a:r>
            <a:r>
              <a:rPr dirty="0" u="sng" sz="1400" spc="-1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</a:t>
            </a:r>
            <a:r>
              <a:rPr dirty="0" u="sng" sz="1400" spc="-1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8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DEI</a:t>
            </a:r>
            <a:r>
              <a:rPr dirty="0" u="sng" sz="1400" spc="-8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PASSEGGERI</a:t>
            </a:r>
            <a:r>
              <a:rPr dirty="0" u="sng" sz="1400" spc="-114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MA</a:t>
            </a: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NON</a:t>
            </a:r>
            <a:r>
              <a:rPr dirty="0" u="sng" sz="1400" spc="-9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PUO’</a:t>
            </a:r>
            <a:r>
              <a:rPr dirty="0" u="sng" sz="1400" spc="-7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3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ESEGUIRE</a:t>
            </a:r>
            <a:r>
              <a:rPr dirty="0" u="sng" sz="1400" spc="-9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PROCEDURE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10859" y="5916574"/>
            <a:ext cx="5661025" cy="602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10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Verdana"/>
                <a:cs typeface="Verdana"/>
              </a:rPr>
              <a:t>CONNECT,</a:t>
            </a:r>
            <a:r>
              <a:rPr dirty="0" sz="1400" spc="-8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CREATE</a:t>
            </a:r>
            <a:r>
              <a:rPr dirty="0" sz="1400" spc="-8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001F5F"/>
                </a:solidFill>
                <a:latin typeface="Verdana"/>
                <a:cs typeface="Verdana"/>
              </a:rPr>
              <a:t>SESSION</a:t>
            </a:r>
            <a:r>
              <a:rPr dirty="0" sz="1400" spc="-10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dirty="0" sz="1400" spc="-4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ADDETTO_CONTROLLI;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GRANT</a:t>
            </a:r>
            <a:r>
              <a:rPr dirty="0" sz="1400" spc="-5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SELECT</a:t>
            </a:r>
            <a:r>
              <a:rPr dirty="0" sz="1400" spc="-15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dirty="0" sz="1400" spc="1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CONTROLLO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dirty="0" sz="1400" spc="-10">
                <a:latin typeface="Verdana"/>
                <a:cs typeface="Verdana"/>
              </a:rPr>
              <a:t>ADDETTO_CONTROLLI;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FRANCESCO CIANNIELLO</dc:creator>
  <dcterms:created xsi:type="dcterms:W3CDTF">2025-06-12T14:59:15Z</dcterms:created>
  <dcterms:modified xsi:type="dcterms:W3CDTF">2025-06-12T14:59:15Z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2024-07-05T00:00:00Z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2025-06-12T00:00:00Z</vt:filetime>
  </property>
  <property fmtid="{D5CDD505-2E9C-101B-9397-08002B2CF9AE}" pid="5" name="Producer">
    <vt:lpwstr>Microsoft® PowerPoint® per Microsoft 365</vt:lpwstr>
  </property>
</Properties>
</file>